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48" r:id="rId2"/>
  </p:sldMasterIdLst>
  <p:notesMasterIdLst>
    <p:notesMasterId r:id="rId44"/>
  </p:notesMasterIdLst>
  <p:sldIdLst>
    <p:sldId id="256" r:id="rId3"/>
    <p:sldId id="278" r:id="rId4"/>
    <p:sldId id="279" r:id="rId5"/>
    <p:sldId id="314" r:id="rId6"/>
    <p:sldId id="280" r:id="rId7"/>
    <p:sldId id="293" r:id="rId8"/>
    <p:sldId id="320" r:id="rId9"/>
    <p:sldId id="339" r:id="rId10"/>
    <p:sldId id="257" r:id="rId11"/>
    <p:sldId id="261" r:id="rId12"/>
    <p:sldId id="340" r:id="rId13"/>
    <p:sldId id="341" r:id="rId14"/>
    <p:sldId id="258" r:id="rId15"/>
    <p:sldId id="260" r:id="rId16"/>
    <p:sldId id="262" r:id="rId17"/>
    <p:sldId id="322" r:id="rId18"/>
    <p:sldId id="291" r:id="rId19"/>
    <p:sldId id="263" r:id="rId20"/>
    <p:sldId id="264" r:id="rId21"/>
    <p:sldId id="292" r:id="rId22"/>
    <p:sldId id="302" r:id="rId23"/>
    <p:sldId id="287" r:id="rId24"/>
    <p:sldId id="288" r:id="rId25"/>
    <p:sldId id="324" r:id="rId26"/>
    <p:sldId id="290" r:id="rId27"/>
    <p:sldId id="323" r:id="rId28"/>
    <p:sldId id="316" r:id="rId29"/>
    <p:sldId id="325" r:id="rId30"/>
    <p:sldId id="326" r:id="rId31"/>
    <p:sldId id="332" r:id="rId32"/>
    <p:sldId id="328" r:id="rId33"/>
    <p:sldId id="329" r:id="rId34"/>
    <p:sldId id="330" r:id="rId35"/>
    <p:sldId id="331" r:id="rId36"/>
    <p:sldId id="327" r:id="rId37"/>
    <p:sldId id="333" r:id="rId38"/>
    <p:sldId id="338" r:id="rId39"/>
    <p:sldId id="335" r:id="rId40"/>
    <p:sldId id="336" r:id="rId41"/>
    <p:sldId id="337" r:id="rId42"/>
    <p:sldId id="33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65"/>
    <a:srgbClr val="FF603B"/>
    <a:srgbClr val="FF7C80"/>
    <a:srgbClr val="FFB9BC"/>
    <a:srgbClr val="FFE7E8"/>
    <a:srgbClr val="8BBC00"/>
    <a:srgbClr val="FF3300"/>
    <a:srgbClr val="8585FF"/>
    <a:srgbClr val="FF9900"/>
    <a:srgbClr val="F1C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6" autoAdjust="0"/>
    <p:restoredTop sz="93842" autoAdjust="0"/>
  </p:normalViewPr>
  <p:slideViewPr>
    <p:cSldViewPr snapToGrid="0">
      <p:cViewPr varScale="1">
        <p:scale>
          <a:sx n="60" d="100"/>
          <a:sy n="60" d="100"/>
        </p:scale>
        <p:origin x="8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1D3B-85E1-4D4C-B17B-3726101D2D4D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93307-9A2D-472F-A12D-952C3D37B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피지컬진입장벽이아니라</a:t>
            </a:r>
            <a:r>
              <a:rPr lang="en-US" altLang="ko-KR" dirty="0"/>
              <a:t>, </a:t>
            </a:r>
            <a:r>
              <a:rPr lang="ko-KR" altLang="en-US" dirty="0"/>
              <a:t>타이밍에 대한 경험이 쌓여야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4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6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FCB4-A2FB-420C-A307-BD4930B4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1FAB9-782B-4BBB-AA19-BE4F46D79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91367-53F0-412A-8434-744CC81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97F0-EA10-45A7-83B7-F17BFCE5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42D2F-B30A-48AE-973B-DFE17AE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3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802224"/>
            <a:ext cx="11690554" cy="470157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55324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4</a:t>
            </a:r>
          </a:p>
          <a:p>
            <a:pPr lvl="2"/>
            <a:r>
              <a:rPr lang="en-US" altLang="ko-KR" dirty="0"/>
              <a:t>5</a:t>
            </a:r>
          </a:p>
          <a:p>
            <a:pPr lvl="1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F32725-9E73-4301-A673-06D0318BB2D1}"/>
              </a:ext>
            </a:extLst>
          </p:cNvPr>
          <p:cNvCxnSpPr/>
          <p:nvPr userDrawn="1"/>
        </p:nvCxnSpPr>
        <p:spPr>
          <a:xfrm>
            <a:off x="167148" y="1314834"/>
            <a:ext cx="116905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9D80D4B-990F-4D0F-A7DD-31D82AECC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00"/>
            <a:ext cx="12192000" cy="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8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66E091-CF71-492B-A9BA-B4AAC3DDE29E}"/>
              </a:ext>
            </a:extLst>
          </p:cNvPr>
          <p:cNvSpPr>
            <a:spLocks/>
          </p:cNvSpPr>
          <p:nvPr userDrawn="1"/>
        </p:nvSpPr>
        <p:spPr>
          <a:xfrm>
            <a:off x="6165089" y="1988889"/>
            <a:ext cx="5992805" cy="4841099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8D8FC8-09CB-4DF4-BA0C-C89CFC6B6880}"/>
              </a:ext>
            </a:extLst>
          </p:cNvPr>
          <p:cNvSpPr>
            <a:spLocks/>
          </p:cNvSpPr>
          <p:nvPr userDrawn="1"/>
        </p:nvSpPr>
        <p:spPr>
          <a:xfrm>
            <a:off x="-4067" y="1990232"/>
            <a:ext cx="6162846" cy="4843783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Jump touch area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DD5B5-5A4D-42F8-87E5-CDB0658BDE42}"/>
              </a:ext>
            </a:extLst>
          </p:cNvPr>
          <p:cNvSpPr>
            <a:spLocks noChangeAspect="1"/>
          </p:cNvSpPr>
          <p:nvPr userDrawn="1"/>
        </p:nvSpPr>
        <p:spPr>
          <a:xfrm>
            <a:off x="-4066" y="0"/>
            <a:ext cx="1216196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7743A-77D4-4221-9619-BD25B6FC4F27}"/>
              </a:ext>
            </a:extLst>
          </p:cNvPr>
          <p:cNvSpPr>
            <a:spLocks noChangeAspect="1"/>
          </p:cNvSpPr>
          <p:nvPr userDrawn="1"/>
        </p:nvSpPr>
        <p:spPr>
          <a:xfrm>
            <a:off x="12065" y="6173058"/>
            <a:ext cx="12179935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B6015F-F886-428F-8FE7-5DCF9EC6C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AE39D72B-92F4-4297-AE4B-789610A58818}"/>
              </a:ext>
            </a:extLst>
          </p:cNvPr>
          <p:cNvSpPr/>
          <p:nvPr userDrawn="1"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5A611-F748-4D84-A144-C7A0640B53DA}"/>
              </a:ext>
            </a:extLst>
          </p:cNvPr>
          <p:cNvSpPr/>
          <p:nvPr userDrawn="1"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7705-7F16-4410-8BAC-2E247007367D}"/>
              </a:ext>
            </a:extLst>
          </p:cNvPr>
          <p:cNvSpPr/>
          <p:nvPr userDrawn="1"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14D69A-0D89-4A7F-ACF5-9D0BA4497C77}"/>
              </a:ext>
            </a:extLst>
          </p:cNvPr>
          <p:cNvSpPr/>
          <p:nvPr userDrawn="1"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9C710-BB8C-4433-B5FF-03BD58F59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C3D1FE-41F8-4270-8FF8-E37A77C64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40645F-3894-4A33-A7D4-514FFD3C73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14BE9D-0FA6-457B-892E-B5DA29D56FAB}"/>
              </a:ext>
            </a:extLst>
          </p:cNvPr>
          <p:cNvSpPr>
            <a:spLocks/>
          </p:cNvSpPr>
          <p:nvPr userDrawn="1"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>
                    <a:lumMod val="75000"/>
                  </a:schemeClr>
                </a:solidFill>
              </a:rPr>
              <a:t>Att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 box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5400FB-7D23-47DB-82D7-41BD59DF9226}"/>
              </a:ext>
            </a:extLst>
          </p:cNvPr>
          <p:cNvSpPr>
            <a:spLocks/>
          </p:cNvSpPr>
          <p:nvPr userDrawn="1"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Knock back distance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88B8CB-B7AE-416C-92F7-14DFEB546987}"/>
              </a:ext>
            </a:extLst>
          </p:cNvPr>
          <p:cNvSpPr/>
          <p:nvPr userDrawn="1"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normal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7BCE61-4237-44F9-BD35-44BC30125062}"/>
              </a:ext>
            </a:extLst>
          </p:cNvPr>
          <p:cNvSpPr/>
          <p:nvPr userDrawn="1"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heavy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CC8E00-E75C-46D9-B856-9FA5167DACFA}"/>
              </a:ext>
            </a:extLst>
          </p:cNvPr>
          <p:cNvSpPr/>
          <p:nvPr userDrawn="1"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light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975D524-7225-4C28-9F0F-D8FD3830CB6F}"/>
              </a:ext>
            </a:extLst>
          </p:cNvPr>
          <p:cNvSpPr/>
          <p:nvPr userDrawn="1"/>
        </p:nvSpPr>
        <p:spPr>
          <a:xfrm>
            <a:off x="476179" y="3136490"/>
            <a:ext cx="2597409" cy="96288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플레이어 캐릭터이동 방향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431E8B5-5BDC-4EF2-A5AA-2C36FDF24EE6}"/>
              </a:ext>
            </a:extLst>
          </p:cNvPr>
          <p:cNvSpPr/>
          <p:nvPr userDrawn="1"/>
        </p:nvSpPr>
        <p:spPr>
          <a:xfrm flipH="1">
            <a:off x="8840089" y="2869724"/>
            <a:ext cx="3317805" cy="96288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적 캐릭터 이동 방향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6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FCB4-A2FB-420C-A307-BD4930B4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1FAB9-782B-4BBB-AA19-BE4F46D79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91367-53F0-412A-8434-744CC81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97F0-EA10-45A7-83B7-F17BFCE5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42D2F-B30A-48AE-973B-DFE17AE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9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60857-36F2-4FE7-B7AB-36B60CD9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8000-0474-4B00-873B-1AE73BA4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D5EF5-EF18-42A2-AD0C-D47501F7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F7C0B5-A192-4349-8A4B-93B3DA48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11E7E-112E-4CEC-B135-3E5E1157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03945-89E6-4D1A-AB4A-DC47CD19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5A37-5A90-4D4E-A1B6-E7927F8877FB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4D3CA-CE51-4445-A403-5B77CFCF6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38B71-EAF9-423F-942D-71F83FC24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F7C0B5-A192-4349-8A4B-93B3DA48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11E7E-112E-4CEC-B135-3E5E1157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03945-89E6-4D1A-AB4A-DC47CD19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5A37-5A90-4D4E-A1B6-E7927F8877FB}" type="datetimeFigureOut">
              <a:rPr lang="en-US" smtClean="0"/>
              <a:t>9/28/2019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4D3CA-CE51-4445-A403-5B77CFCF6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38B71-EAF9-423F-942D-71F83FC24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m.post.naver.com/viewer/postView.nhn?volumeNo=21068895&amp;memberNo=6457418&amp;searchKeyword=app%20ape%20%EA%B6%81%EC%88%98%EC%9D%98%20%EC%A0%84%EC%84%A4&amp;searchRank=2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4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6" y="-4074"/>
            <a:ext cx="6997149" cy="511423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모바일</a:t>
            </a:r>
            <a:br>
              <a:rPr lang="en-US" altLang="ko-KR" dirty="0"/>
            </a:br>
            <a:r>
              <a:rPr lang="ko-KR" altLang="en-US" dirty="0"/>
              <a:t>게임    제안서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 txBox="1">
            <a:spLocks/>
          </p:cNvSpPr>
          <p:nvPr/>
        </p:nvSpPr>
        <p:spPr>
          <a:xfrm>
            <a:off x="2502728" y="3512464"/>
            <a:ext cx="10176014" cy="117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용사</a:t>
            </a:r>
            <a:endParaRPr lang="en-US" dirty="0">
              <a:solidFill>
                <a:srgbClr val="FF7C8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10383-5E86-43FC-9F17-D48AAC15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AF2D5-D573-42C8-839B-EEEFE0A87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5" y="560440"/>
            <a:ext cx="11710219" cy="62975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코어 메커니즘이 너무 억지스러움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굳이 달리면서 몬스터와 싸워야 할 이유가 있나</a:t>
            </a:r>
            <a:r>
              <a:rPr lang="en-US" altLang="ko-KR" sz="1400" dirty="0"/>
              <a:t>? </a:t>
            </a:r>
            <a:r>
              <a:rPr lang="ko-KR" altLang="en-US" sz="1400" dirty="0" err="1"/>
              <a:t>그럴꺼면</a:t>
            </a:r>
            <a:r>
              <a:rPr lang="ko-KR" altLang="en-US" sz="1400" dirty="0"/>
              <a:t> 그냥 </a:t>
            </a:r>
            <a:r>
              <a:rPr lang="ko-KR" altLang="en-US" sz="1400" dirty="0" err="1"/>
              <a:t>몹</a:t>
            </a:r>
            <a:r>
              <a:rPr lang="ko-KR" altLang="en-US" sz="1400" dirty="0"/>
              <a:t> 잡는 </a:t>
            </a:r>
            <a:r>
              <a:rPr lang="en-US" altLang="ko-KR" sz="1400" dirty="0"/>
              <a:t>RPG </a:t>
            </a:r>
            <a:r>
              <a:rPr lang="ko-KR" altLang="en-US" sz="1400" dirty="0"/>
              <a:t>하면 되지 않나</a:t>
            </a:r>
            <a:r>
              <a:rPr lang="en-US" altLang="ko-KR" sz="1400" dirty="0"/>
              <a:t>? </a:t>
            </a:r>
            <a:r>
              <a:rPr lang="ko-KR" altLang="en-US" sz="1400" dirty="0"/>
              <a:t>다른 게임과 룰을 합치고</a:t>
            </a:r>
            <a:r>
              <a:rPr lang="en-US" altLang="ko-KR" sz="1400" dirty="0"/>
              <a:t>, </a:t>
            </a:r>
            <a:r>
              <a:rPr lang="ko-KR" altLang="en-US" sz="1400" dirty="0"/>
              <a:t>줄이면 재미가 생길까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런게임의</a:t>
            </a:r>
            <a:r>
              <a:rPr lang="ko-KR" altLang="en-US" sz="1600" dirty="0"/>
              <a:t> 재미는 단순함에서 나옴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길은 정해져 있고</a:t>
            </a:r>
            <a:r>
              <a:rPr lang="en-US" altLang="ko-KR" sz="1400" dirty="0"/>
              <a:t>, </a:t>
            </a:r>
            <a:r>
              <a:rPr lang="ko-KR" altLang="en-US" sz="1400" dirty="0"/>
              <a:t>타이밍에 맞춰 점프하고 </a:t>
            </a:r>
            <a:r>
              <a:rPr lang="ko-KR" altLang="en-US" sz="1400" dirty="0" err="1"/>
              <a:t>슬라이딩하는</a:t>
            </a:r>
            <a:r>
              <a:rPr lang="ko-KR" altLang="en-US" sz="1400" dirty="0"/>
              <a:t> 것이 플레이 자체에서 주는 재미는 전부임</a:t>
            </a:r>
            <a:r>
              <a:rPr lang="en-US" altLang="ko-KR" sz="1400" dirty="0"/>
              <a:t>. </a:t>
            </a:r>
            <a:r>
              <a:rPr lang="ko-KR" altLang="en-US" sz="1400" dirty="0"/>
              <a:t>그 외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익히고</a:t>
            </a:r>
            <a:r>
              <a:rPr lang="en-US" altLang="ko-KR" sz="1400" dirty="0"/>
              <a:t>, </a:t>
            </a:r>
            <a:r>
              <a:rPr lang="ko-KR" altLang="en-US" sz="1400" dirty="0"/>
              <a:t>젤리를 먹고</a:t>
            </a:r>
            <a:r>
              <a:rPr lang="en-US" altLang="ko-KR" sz="1400" dirty="0"/>
              <a:t>, </a:t>
            </a:r>
            <a:r>
              <a:rPr lang="ko-KR" altLang="en-US" sz="1400" dirty="0"/>
              <a:t>더 높은 점수를 내기 위해 실수 없는 플레이를 위해 노력하고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실제로 </a:t>
            </a:r>
            <a:r>
              <a:rPr lang="ko-KR" altLang="en-US" sz="1400" dirty="0" err="1"/>
              <a:t>쿠키런은</a:t>
            </a:r>
            <a:r>
              <a:rPr lang="ko-KR" altLang="en-US" sz="1400" dirty="0"/>
              <a:t> 쿠키를 성장시키지 않는 이상 갈수 있는 거리</a:t>
            </a:r>
            <a:r>
              <a:rPr lang="en-US" altLang="ko-KR" sz="1400" dirty="0"/>
              <a:t>, </a:t>
            </a:r>
            <a:r>
              <a:rPr lang="ko-KR" altLang="en-US" sz="1400" dirty="0"/>
              <a:t>낼 수 있는 점수가  퍼펙트 콤보면 항상 똑같음</a:t>
            </a:r>
            <a:r>
              <a:rPr lang="en-US" altLang="ko-KR" sz="1400" dirty="0"/>
              <a:t>. </a:t>
            </a:r>
            <a:r>
              <a:rPr lang="ko-KR" altLang="en-US" sz="1400" dirty="0"/>
              <a:t>하면서 느꼈던 </a:t>
            </a:r>
            <a:r>
              <a:rPr lang="ko-KR" altLang="en-US" sz="1400" dirty="0" err="1"/>
              <a:t>점이그냥</a:t>
            </a:r>
            <a:r>
              <a:rPr lang="ko-KR" altLang="en-US" sz="1400" dirty="0"/>
              <a:t> 쿠키 키우려고 뛴다는 생각임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플레이 재미는 그냥 단순하니까</a:t>
            </a:r>
            <a:r>
              <a:rPr lang="en-US" altLang="ko-KR" sz="1400" dirty="0"/>
              <a:t>, </a:t>
            </a:r>
            <a:r>
              <a:rPr lang="ko-KR" altLang="en-US" sz="1400" dirty="0"/>
              <a:t>그림체가 귀여우니까</a:t>
            </a:r>
            <a:r>
              <a:rPr lang="en-US" altLang="ko-KR" sz="1400" dirty="0"/>
              <a:t>.</a:t>
            </a:r>
            <a:r>
              <a:rPr lang="ko-KR" altLang="en-US" sz="1400" dirty="0"/>
              <a:t> 그럼에도 불구하고 지속성을 만드는 건 </a:t>
            </a:r>
            <a:r>
              <a:rPr lang="en-US" altLang="ko-KR" sz="1400" dirty="0"/>
              <a:t>RPG</a:t>
            </a:r>
            <a:r>
              <a:rPr lang="ko-KR" altLang="en-US" sz="1400" dirty="0" err="1"/>
              <a:t>요소고</a:t>
            </a:r>
            <a:r>
              <a:rPr lang="en-US" altLang="ko-KR" sz="14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카페에다 물어 봤을 때 대답 해준 사람이 많아서</a:t>
            </a:r>
            <a:r>
              <a:rPr lang="en-US" altLang="ko-KR" sz="1400" dirty="0"/>
              <a:t>, </a:t>
            </a:r>
            <a:r>
              <a:rPr lang="ko-KR" altLang="en-US" sz="1400" dirty="0"/>
              <a:t>참고용으로</a:t>
            </a:r>
            <a:r>
              <a:rPr lang="en-US" altLang="ko-KR" sz="1400" dirty="0"/>
              <a:t>. </a:t>
            </a:r>
            <a:r>
              <a:rPr lang="ko-KR" altLang="en-US" sz="1400" dirty="0"/>
              <a:t>인터넷 카페 활동 까지 유저의 성향을 파악하긴 힘드니까 </a:t>
            </a:r>
            <a:r>
              <a:rPr lang="ko-KR" altLang="en-US" sz="1400" dirty="0" err="1"/>
              <a:t>정말정말</a:t>
            </a:r>
            <a:r>
              <a:rPr lang="ko-KR" altLang="en-US" sz="1400" dirty="0"/>
              <a:t> 참고용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총 답변은 </a:t>
            </a:r>
            <a:r>
              <a:rPr lang="en-US" altLang="ko-KR" sz="1400" dirty="0"/>
              <a:t>14</a:t>
            </a:r>
            <a:r>
              <a:rPr lang="ko-KR" altLang="en-US" sz="1400" dirty="0"/>
              <a:t>개</a:t>
            </a:r>
            <a:r>
              <a:rPr lang="en-US" altLang="ko-KR" sz="1400" dirty="0"/>
              <a:t>, </a:t>
            </a:r>
            <a:r>
              <a:rPr lang="ko-KR" altLang="en-US" sz="1400" dirty="0"/>
              <a:t>그중 </a:t>
            </a:r>
            <a:r>
              <a:rPr lang="en-US" altLang="ko-KR" sz="1400" dirty="0"/>
              <a:t>‘</a:t>
            </a:r>
            <a:r>
              <a:rPr lang="ko-KR" altLang="en-US" sz="1400" dirty="0"/>
              <a:t>그냥</a:t>
            </a:r>
            <a:r>
              <a:rPr lang="en-US" altLang="ko-KR" sz="1400" dirty="0"/>
              <a:t>’ </a:t>
            </a:r>
            <a:r>
              <a:rPr lang="ko-KR" altLang="en-US" sz="1400" dirty="0"/>
              <a:t>을 제외한 나머지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정 때문에 한다 </a:t>
            </a:r>
            <a:r>
              <a:rPr lang="en-US" altLang="ko-KR" sz="1400" dirty="0"/>
              <a:t>. 3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쿠키</a:t>
            </a:r>
            <a:r>
              <a:rPr lang="en-US" altLang="ko-KR" sz="1400" dirty="0"/>
              <a:t>, </a:t>
            </a:r>
            <a:r>
              <a:rPr lang="ko-KR" altLang="en-US" sz="1400" dirty="0"/>
              <a:t>그림체가 귀여워서</a:t>
            </a:r>
            <a:r>
              <a:rPr lang="en-US" altLang="ko-KR" sz="1400" dirty="0"/>
              <a:t>, </a:t>
            </a:r>
            <a:r>
              <a:rPr lang="ko-KR" altLang="en-US" sz="1400" dirty="0"/>
              <a:t>모으는 재미가 있어서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스토리랑</a:t>
            </a:r>
            <a:r>
              <a:rPr lang="ko-KR" altLang="en-US" sz="1400" dirty="0"/>
              <a:t> 캐릭터가 마음에 든다</a:t>
            </a:r>
            <a:r>
              <a:rPr lang="en-US" altLang="ko-KR" sz="1400" dirty="0"/>
              <a:t>. 1</a:t>
            </a:r>
            <a:r>
              <a:rPr lang="ko-KR" altLang="en-US" sz="1400" dirty="0"/>
              <a:t>개</a:t>
            </a:r>
            <a:r>
              <a:rPr lang="en-US" altLang="ko-KR" sz="1400" dirty="0"/>
              <a:t>(</a:t>
            </a:r>
            <a:r>
              <a:rPr lang="ko-KR" altLang="en-US" sz="1400" dirty="0"/>
              <a:t>캐릭터성에 집중하는</a:t>
            </a:r>
            <a:r>
              <a:rPr lang="en-US" altLang="ko-KR" sz="1400" dirty="0"/>
              <a:t>. </a:t>
            </a:r>
            <a:r>
              <a:rPr lang="ko-KR" altLang="en-US" sz="1400" dirty="0"/>
              <a:t>일러스트를 </a:t>
            </a:r>
            <a:r>
              <a:rPr lang="ko-KR" altLang="en-US" sz="1400" dirty="0" err="1"/>
              <a:t>모은다고</a:t>
            </a:r>
            <a:r>
              <a:rPr lang="ko-KR" altLang="en-US" sz="1400" dirty="0"/>
              <a:t> 생각하면 </a:t>
            </a:r>
            <a:r>
              <a:rPr lang="ko-KR" altLang="en-US" sz="1400" dirty="0" err="1"/>
              <a:t>편할듯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수집과 성장 때문에 한다</a:t>
            </a:r>
            <a:r>
              <a:rPr lang="en-US" altLang="ko-KR" sz="1400" dirty="0"/>
              <a:t>. 1</a:t>
            </a:r>
            <a:r>
              <a:rPr lang="ko-KR" altLang="en-US" sz="1400" dirty="0"/>
              <a:t>개</a:t>
            </a:r>
            <a:r>
              <a:rPr lang="en-US" altLang="ko-KR" sz="1400" dirty="0"/>
              <a:t>. (</a:t>
            </a:r>
            <a:r>
              <a:rPr lang="ko-KR" altLang="en-US" sz="1400" dirty="0"/>
              <a:t>성능적 측면에 집중하는 의견</a:t>
            </a:r>
            <a:r>
              <a:rPr lang="en-US" altLang="ko-KR" sz="1400" dirty="0"/>
              <a:t>.)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같이 게임 하는 사람들에게 인정 받을 만큼 잘하는 게임이라서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길드전</a:t>
            </a:r>
            <a:r>
              <a:rPr lang="ko-KR" altLang="en-US" sz="1400" dirty="0"/>
              <a:t> 때문에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달리기 게임</a:t>
            </a:r>
            <a:r>
              <a:rPr lang="en-US" altLang="ko-KR" sz="1400" dirty="0"/>
              <a:t>, </a:t>
            </a:r>
            <a:r>
              <a:rPr lang="ko-KR" altLang="en-US" sz="1400" dirty="0"/>
              <a:t>러닝 게임이라서 한다</a:t>
            </a:r>
            <a:r>
              <a:rPr lang="en-US" altLang="ko-KR" sz="1400" dirty="0"/>
              <a:t>. 1</a:t>
            </a:r>
            <a:r>
              <a:rPr lang="ko-KR" altLang="en-US" sz="1400" dirty="0"/>
              <a:t>개</a:t>
            </a:r>
            <a:r>
              <a:rPr lang="en-US" altLang="ko-KR" sz="1400" dirty="0"/>
              <a:t>. </a:t>
            </a:r>
            <a:r>
              <a:rPr lang="ko-KR" altLang="en-US" sz="1400" dirty="0"/>
              <a:t>과금 </a:t>
            </a:r>
            <a:r>
              <a:rPr lang="ko-KR" altLang="en-US" sz="1400" dirty="0" err="1"/>
              <a:t>안해도</a:t>
            </a:r>
            <a:r>
              <a:rPr lang="ko-KR" altLang="en-US" sz="1400" dirty="0"/>
              <a:t> 즐기기에 적당해서</a:t>
            </a:r>
            <a:r>
              <a:rPr lang="en-US" altLang="ko-KR" sz="1400" dirty="0"/>
              <a:t> </a:t>
            </a:r>
            <a:r>
              <a:rPr lang="ko-KR" altLang="en-US" sz="1400" dirty="0"/>
              <a:t>한다</a:t>
            </a:r>
            <a:r>
              <a:rPr lang="en-US" altLang="ko-KR" sz="1400" dirty="0"/>
              <a:t>. 1</a:t>
            </a:r>
            <a:r>
              <a:rPr lang="ko-KR" altLang="en-US" sz="1400" dirty="0"/>
              <a:t>개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432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FB85C-FA8A-45F7-83E5-E26D148B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872DC3-6E3A-4867-8281-7B2165322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801" y="560440"/>
            <a:ext cx="6454155" cy="4391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F64FC1-8A8C-4A85-99F7-F56AE6CD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60441"/>
            <a:ext cx="5765800" cy="43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17FA1-229E-4D99-960D-E7EF811F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C3334-CE1E-4061-88A9-A61626AD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횡스크롤이라</a:t>
            </a:r>
            <a:r>
              <a:rPr lang="ko-KR" altLang="en-US" sz="1600" dirty="0"/>
              <a:t>  레벨 디자인이 어려움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err="1"/>
              <a:t>몹들이</a:t>
            </a:r>
            <a:r>
              <a:rPr lang="ko-KR" altLang="en-US" sz="1400" dirty="0"/>
              <a:t> 계속 겹쳐서 나오게 됨</a:t>
            </a:r>
            <a:r>
              <a:rPr lang="en-US" altLang="ko-KR" sz="1400" dirty="0"/>
              <a:t>. </a:t>
            </a:r>
            <a:r>
              <a:rPr lang="ko-KR" altLang="en-US" sz="1400" dirty="0"/>
              <a:t>핵 앤 슬래시의 느낌도 줄 수 없음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몹들이</a:t>
            </a:r>
            <a:r>
              <a:rPr lang="ko-KR" altLang="en-US" sz="1400" dirty="0"/>
              <a:t> 우르르 나온다고 해서 플레이어의 선택지에 변화도 줄 수 없고</a:t>
            </a:r>
            <a:r>
              <a:rPr lang="en-US" altLang="ko-KR" sz="1400" dirty="0"/>
              <a:t>, </a:t>
            </a:r>
            <a:r>
              <a:rPr lang="ko-KR" altLang="en-US" sz="1400" dirty="0"/>
              <a:t>더 고를 수 있는 선택지가 있는 것도 아님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 err="1"/>
              <a:t>쿠키런과</a:t>
            </a:r>
            <a:r>
              <a:rPr lang="ko-KR" altLang="en-US" sz="1400" dirty="0"/>
              <a:t> 동일한 부분인데</a:t>
            </a:r>
            <a:r>
              <a:rPr lang="en-US" altLang="ko-KR" sz="1400" dirty="0"/>
              <a:t>, </a:t>
            </a:r>
            <a:r>
              <a:rPr lang="ko-KR" altLang="en-US" sz="1400" dirty="0"/>
              <a:t>어떤 장애물</a:t>
            </a:r>
            <a:r>
              <a:rPr lang="en-US" altLang="ko-KR" sz="1400" dirty="0"/>
              <a:t>(</a:t>
            </a:r>
            <a:r>
              <a:rPr lang="ko-KR" altLang="en-US" sz="1400" dirty="0"/>
              <a:t>점프를 요구하는 장애물이든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몬스터든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몬스터가 날리는 </a:t>
            </a:r>
            <a:r>
              <a:rPr lang="ko-KR" altLang="en-US" sz="1400" dirty="0" err="1"/>
              <a:t>투사체든</a:t>
            </a:r>
            <a:r>
              <a:rPr lang="en-US" altLang="ko-KR" sz="1400" dirty="0"/>
              <a:t>)</a:t>
            </a:r>
            <a:r>
              <a:rPr lang="ko-KR" altLang="en-US" sz="1400" dirty="0"/>
              <a:t> 점프나 공격의 조작 중 </a:t>
            </a:r>
            <a:r>
              <a:rPr lang="en-US" altLang="ko-KR" sz="1400" dirty="0"/>
              <a:t>2</a:t>
            </a:r>
            <a:r>
              <a:rPr lang="ko-KR" altLang="en-US" sz="1400" dirty="0"/>
              <a:t>지 </a:t>
            </a:r>
            <a:r>
              <a:rPr lang="ko-KR" altLang="en-US" sz="1400" dirty="0" err="1"/>
              <a:t>선다를</a:t>
            </a:r>
            <a:r>
              <a:rPr lang="ko-KR" altLang="en-US" sz="1400" dirty="0"/>
              <a:t> 요구하게 될 수 밖에 없음</a:t>
            </a:r>
            <a:r>
              <a:rPr lang="en-US" altLang="ko-KR" sz="1400" dirty="0"/>
              <a:t>. </a:t>
            </a:r>
            <a:r>
              <a:rPr lang="ko-KR" altLang="en-US" sz="1400" dirty="0"/>
              <a:t>더 </a:t>
            </a:r>
            <a:r>
              <a:rPr lang="ko-KR" altLang="en-US" sz="1400" dirty="0" err="1"/>
              <a:t>안좋은</a:t>
            </a:r>
            <a:r>
              <a:rPr lang="ko-KR" altLang="en-US" sz="1400" dirty="0"/>
              <a:t> 점은 </a:t>
            </a:r>
            <a:r>
              <a:rPr lang="ko-KR" altLang="en-US" sz="1400" dirty="0" err="1"/>
              <a:t>쿠키런처럼</a:t>
            </a:r>
            <a:r>
              <a:rPr lang="ko-KR" altLang="en-US" sz="1400" dirty="0"/>
              <a:t> 점수를 주는 오브젝트로 길을 표시해줄 수도 없다는 점임</a:t>
            </a:r>
            <a:r>
              <a:rPr lang="en-US" altLang="ko-KR" sz="1400" dirty="0"/>
              <a:t>. </a:t>
            </a:r>
            <a:r>
              <a:rPr lang="ko-KR" altLang="en-US" sz="1400" dirty="0"/>
              <a:t>언제 뛰어야 하는지도 불분명한데 난이도는 어떻게 설정해줘야 하는지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가이드를 위한 개념이나 시스템을 또 추가한다</a:t>
            </a:r>
            <a:r>
              <a:rPr lang="en-US" altLang="ko-KR" sz="1400" dirty="0"/>
              <a:t>? </a:t>
            </a:r>
            <a:r>
              <a:rPr lang="ko-KR" altLang="en-US" sz="1400" dirty="0" err="1"/>
              <a:t>윈드러너</a:t>
            </a:r>
            <a:r>
              <a:rPr lang="ko-KR" altLang="en-US" sz="1400" dirty="0"/>
              <a:t> 꼴 날 거 같음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참고로 </a:t>
            </a:r>
            <a:r>
              <a:rPr lang="ko-KR" altLang="en-US" sz="1400" dirty="0" err="1"/>
              <a:t>윈드러너는</a:t>
            </a:r>
            <a:r>
              <a:rPr lang="ko-KR" altLang="en-US" sz="1400" dirty="0"/>
              <a:t> 조작은 점프</a:t>
            </a:r>
            <a:r>
              <a:rPr lang="en-US" altLang="ko-KR" sz="1400" dirty="0"/>
              <a:t>/</a:t>
            </a:r>
            <a:r>
              <a:rPr lang="ko-KR" altLang="en-US" sz="1400" dirty="0"/>
              <a:t>캐릭터 스킬</a:t>
            </a:r>
            <a:r>
              <a:rPr lang="en-US" altLang="ko-KR" sz="1400" dirty="0"/>
              <a:t>. </a:t>
            </a:r>
            <a:r>
              <a:rPr lang="ko-KR" altLang="en-US" sz="1400" dirty="0"/>
              <a:t>두개 밖에 없는데</a:t>
            </a:r>
            <a:r>
              <a:rPr lang="en-US" altLang="ko-KR" sz="1400" dirty="0"/>
              <a:t> </a:t>
            </a:r>
            <a:r>
              <a:rPr lang="ko-KR" altLang="en-US" sz="1400" dirty="0"/>
              <a:t>점프로 상호작용과 </a:t>
            </a:r>
            <a:r>
              <a:rPr lang="ko-KR" altLang="en-US" sz="1400" dirty="0" err="1"/>
              <a:t>멀티커맨드</a:t>
            </a:r>
            <a:r>
              <a:rPr lang="ko-KR" altLang="en-US" sz="1400" dirty="0"/>
              <a:t> 요구가 굉장히 많음</a:t>
            </a:r>
            <a:r>
              <a:rPr lang="en-US" altLang="ko-KR" sz="1400" dirty="0"/>
              <a:t>. </a:t>
            </a:r>
            <a:r>
              <a:rPr lang="ko-KR" altLang="en-US" sz="1400" dirty="0"/>
              <a:t>터치</a:t>
            </a:r>
            <a:r>
              <a:rPr lang="en-US" altLang="ko-KR" sz="1400" dirty="0"/>
              <a:t>2+</a:t>
            </a:r>
            <a:r>
              <a:rPr lang="ko-KR" altLang="en-US" sz="1400" dirty="0"/>
              <a:t>홀드 같은</a:t>
            </a:r>
            <a:r>
              <a:rPr lang="en-US" altLang="ko-KR" sz="1400" dirty="0"/>
              <a:t> </a:t>
            </a:r>
            <a:r>
              <a:rPr lang="ko-KR" altLang="en-US" sz="1400" dirty="0"/>
              <a:t>것도 있고</a:t>
            </a:r>
            <a:r>
              <a:rPr lang="en-US" altLang="ko-KR" sz="1400" dirty="0"/>
              <a:t>.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5</a:t>
            </a:r>
            <a:r>
              <a:rPr lang="ko-KR" altLang="en-US" sz="1400" dirty="0"/>
              <a:t>분 게임하는데 </a:t>
            </a:r>
            <a:r>
              <a:rPr lang="en-US" altLang="ko-KR" sz="1400" dirty="0"/>
              <a:t>3</a:t>
            </a:r>
            <a:r>
              <a:rPr lang="ko-KR" altLang="en-US" sz="1400" dirty="0"/>
              <a:t>번 꺼짐</a:t>
            </a:r>
            <a:r>
              <a:rPr lang="en-US" altLang="ko-KR" sz="1400" dirty="0"/>
              <a:t>. </a:t>
            </a:r>
            <a:r>
              <a:rPr lang="ko-KR" altLang="en-US" sz="1400" dirty="0"/>
              <a:t>이벤트 탭 </a:t>
            </a:r>
            <a:r>
              <a:rPr lang="ko-KR" altLang="en-US" sz="1400" dirty="0" err="1"/>
              <a:t>드갔다가</a:t>
            </a:r>
            <a:r>
              <a:rPr lang="en-US" altLang="ko-KR" sz="1400" dirty="0"/>
              <a:t>, </a:t>
            </a:r>
            <a:r>
              <a:rPr lang="ko-KR" altLang="en-US" sz="1400" dirty="0"/>
              <a:t>상점 </a:t>
            </a:r>
            <a:r>
              <a:rPr lang="ko-KR" altLang="en-US" sz="1400" dirty="0" err="1"/>
              <a:t>드갔다가</a:t>
            </a:r>
            <a:r>
              <a:rPr lang="en-US" altLang="ko-KR" sz="1400" dirty="0"/>
              <a:t>, </a:t>
            </a:r>
            <a:r>
              <a:rPr lang="ko-KR" altLang="en-US" sz="1400" dirty="0"/>
              <a:t>나머진 </a:t>
            </a:r>
            <a:r>
              <a:rPr lang="ko-KR" altLang="en-US" sz="1400" dirty="0" err="1"/>
              <a:t>기억안나고</a:t>
            </a:r>
            <a:r>
              <a:rPr lang="en-US" altLang="ko-KR" sz="1400" dirty="0"/>
              <a:t>.)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거기다 공격한다는 개념이니 공중에서 몬스터가 온다면 점프와 공격을 둘 다 조작해야 됨</a:t>
            </a:r>
            <a:r>
              <a:rPr lang="en-US" altLang="ko-KR" sz="1400" dirty="0"/>
              <a:t>. </a:t>
            </a:r>
            <a:r>
              <a:rPr lang="ko-KR" altLang="en-US" sz="1400" dirty="0"/>
              <a:t>조작이 단순하다고 해서 들어갔더니 멀티 커맨드 누르라는 게임은 좀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몹을</a:t>
            </a:r>
            <a:r>
              <a:rPr lang="ko-KR" altLang="en-US" sz="1600" dirty="0"/>
              <a:t> 놓친다고 손해 볼 것이 없음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마차 호위의 개념도 생각해봤는데 이것도 억지에 가까움</a:t>
            </a:r>
            <a:r>
              <a:rPr lang="en-US" altLang="ko-KR" sz="1400" dirty="0"/>
              <a:t>. </a:t>
            </a:r>
            <a:r>
              <a:rPr lang="ko-KR" altLang="en-US" sz="1400" dirty="0"/>
              <a:t>이야기로 개연성을 아무리 전달해도 그런 방식이 재밌다고 느낀다면 디펜스류의 게임을 하러 가지 이 게임을 할 것 같진 않음</a:t>
            </a:r>
            <a:r>
              <a:rPr lang="en-US" altLang="ko-KR" sz="1400" dirty="0"/>
              <a:t>. </a:t>
            </a:r>
            <a:r>
              <a:rPr lang="ko-KR" altLang="en-US" sz="1400" dirty="0"/>
              <a:t>그렇게 </a:t>
            </a:r>
            <a:r>
              <a:rPr lang="ko-KR" altLang="en-US" sz="1400" dirty="0" err="1"/>
              <a:t>만들거라면</a:t>
            </a:r>
            <a:r>
              <a:rPr lang="ko-KR" altLang="en-US" sz="1400" dirty="0"/>
              <a:t> 러닝요소가 들어간 </a:t>
            </a:r>
            <a:r>
              <a:rPr lang="en-US" altLang="ko-KR" sz="1400" dirty="0"/>
              <a:t>RPG</a:t>
            </a:r>
            <a:r>
              <a:rPr lang="ko-KR" altLang="en-US" sz="1400" dirty="0"/>
              <a:t>가 아니라 </a:t>
            </a:r>
            <a:r>
              <a:rPr lang="ko-KR" altLang="en-US" sz="1400" dirty="0" err="1"/>
              <a:t>다른쪽으로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개발했어야되는게</a:t>
            </a:r>
            <a:r>
              <a:rPr lang="ko-KR" altLang="en-US" sz="1400" dirty="0"/>
              <a:t> 맞는 것 같음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3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B513A-29F0-4C07-AB3D-161CB189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6" y="238814"/>
            <a:ext cx="10515600" cy="542184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안</a:t>
            </a:r>
            <a:r>
              <a:rPr lang="en-US" altLang="ko-KR" dirty="0"/>
              <a:t>: </a:t>
            </a:r>
            <a:r>
              <a:rPr lang="ko-KR" altLang="en-US" dirty="0"/>
              <a:t>돌격만 하는 </a:t>
            </a:r>
            <a:r>
              <a:rPr lang="en-US" altLang="ko-KR" dirty="0"/>
              <a:t>RPG. </a:t>
            </a:r>
            <a:r>
              <a:rPr lang="ko-KR" altLang="en-US" dirty="0"/>
              <a:t>공격과 방어 만 하세요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024DD-1A6F-485A-86E9-A206D54B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905825"/>
            <a:ext cx="7676534" cy="59460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목적을 바꿔서</a:t>
            </a:r>
            <a:r>
              <a:rPr lang="en-US" altLang="ko-KR" dirty="0"/>
              <a:t> </a:t>
            </a:r>
            <a:r>
              <a:rPr lang="ko-KR" altLang="en-US" dirty="0"/>
              <a:t>스테이지 방식으로 진행</a:t>
            </a:r>
            <a:r>
              <a:rPr lang="en-US" altLang="ko-KR" dirty="0"/>
              <a:t>. </a:t>
            </a:r>
            <a:r>
              <a:rPr lang="ko-KR" altLang="en-US" dirty="0"/>
              <a:t>한 판당 최대 </a:t>
            </a:r>
            <a:r>
              <a:rPr lang="en-US" altLang="ko-KR" dirty="0"/>
              <a:t>5</a:t>
            </a:r>
            <a:r>
              <a:rPr lang="ko-KR" altLang="en-US" dirty="0"/>
              <a:t>분의 길이를 가짐</a:t>
            </a:r>
            <a:r>
              <a:rPr lang="en-US" altLang="ko-KR" dirty="0"/>
              <a:t>. </a:t>
            </a:r>
            <a:r>
              <a:rPr lang="ko-KR" altLang="en-US" dirty="0"/>
              <a:t>제한된 체력으로 한 스테이지의 </a:t>
            </a:r>
            <a:r>
              <a:rPr lang="ko-KR" altLang="en-US" dirty="0" err="1"/>
              <a:t>몬스터들을</a:t>
            </a:r>
            <a:r>
              <a:rPr lang="ko-KR" altLang="en-US" dirty="0"/>
              <a:t> 다 잡는게 목표가 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스테이지 쭉쭉 깨면서</a:t>
            </a:r>
            <a:r>
              <a:rPr lang="en-US" altLang="ko-KR" dirty="0"/>
              <a:t>, </a:t>
            </a:r>
            <a:r>
              <a:rPr lang="ko-KR" altLang="en-US" dirty="0"/>
              <a:t>메인 퀘스트도 만들고</a:t>
            </a:r>
            <a:r>
              <a:rPr lang="en-US" altLang="ko-KR" dirty="0"/>
              <a:t>, </a:t>
            </a:r>
            <a:r>
              <a:rPr lang="ko-KR" altLang="en-US" dirty="0"/>
              <a:t>콘텐츠도 </a:t>
            </a:r>
            <a:r>
              <a:rPr lang="ko-KR" altLang="en-US" dirty="0" err="1"/>
              <a:t>있을것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원거리 공격은 방어</a:t>
            </a:r>
            <a:r>
              <a:rPr lang="en-US" altLang="ko-KR" dirty="0"/>
              <a:t>, </a:t>
            </a:r>
            <a:r>
              <a:rPr lang="ko-KR" altLang="en-US" dirty="0"/>
              <a:t>근거리는 공격</a:t>
            </a:r>
            <a:r>
              <a:rPr lang="en-US" altLang="ko-KR" dirty="0"/>
              <a:t>. </a:t>
            </a:r>
            <a:r>
              <a:rPr lang="ko-KR" altLang="en-US" dirty="0"/>
              <a:t>점프로 피해야하는 장애물 삭제</a:t>
            </a:r>
            <a:r>
              <a:rPr lang="en-US" altLang="ko-KR" dirty="0"/>
              <a:t>. </a:t>
            </a:r>
            <a:r>
              <a:rPr lang="ko-KR" altLang="en-US" dirty="0"/>
              <a:t>무작위 특성 삭제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몬스터를 원거리와 근거리로 나누고 원거리는 </a:t>
            </a:r>
            <a:r>
              <a:rPr lang="ko-KR" altLang="en-US" dirty="0" err="1"/>
              <a:t>멈춰있고</a:t>
            </a:r>
            <a:r>
              <a:rPr lang="en-US" altLang="ko-KR" dirty="0"/>
              <a:t>, </a:t>
            </a:r>
            <a:r>
              <a:rPr lang="ko-KR" altLang="en-US" dirty="0"/>
              <a:t>근거리는 캐릭터를 향해 접근</a:t>
            </a:r>
            <a:r>
              <a:rPr lang="en-US" altLang="ko-KR" dirty="0"/>
              <a:t>. </a:t>
            </a:r>
            <a:r>
              <a:rPr lang="ko-KR" altLang="en-US" dirty="0"/>
              <a:t>캐릭터는 계속 전진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근접 캐릭터는 접근 해서 부딪히거나</a:t>
            </a:r>
            <a:r>
              <a:rPr lang="en-US" altLang="ko-KR" dirty="0"/>
              <a:t>, </a:t>
            </a:r>
            <a:r>
              <a:rPr lang="ko-KR" altLang="en-US" dirty="0"/>
              <a:t>먼저 때리기 전에 공격 해야함</a:t>
            </a:r>
            <a:r>
              <a:rPr lang="en-US" altLang="ko-KR" dirty="0"/>
              <a:t>. </a:t>
            </a:r>
            <a:r>
              <a:rPr lang="ko-KR" altLang="en-US" dirty="0"/>
              <a:t>막으면 서로 데미지 입음</a:t>
            </a:r>
            <a:r>
              <a:rPr lang="en-US" altLang="ko-KR" dirty="0"/>
              <a:t>. </a:t>
            </a:r>
            <a:r>
              <a:rPr lang="ko-KR" altLang="en-US" dirty="0"/>
              <a:t>크로스 카운터 맞는 경우도 </a:t>
            </a:r>
            <a:r>
              <a:rPr lang="ko-KR" altLang="en-US" dirty="0" err="1"/>
              <a:t>있을듯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원거리 공격을 막으면 소량의 체력 빠짐</a:t>
            </a:r>
            <a:r>
              <a:rPr lang="en-US" altLang="ko-KR" dirty="0"/>
              <a:t>. </a:t>
            </a:r>
            <a:r>
              <a:rPr lang="ko-KR" altLang="en-US" dirty="0"/>
              <a:t>근접 몬스터는 근접몬스터보다 먼저 공격해서 밀어내야 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타이밍 맞춰야 하는 방식은 달라지지만</a:t>
            </a:r>
            <a:r>
              <a:rPr lang="en-US" altLang="ko-KR" dirty="0"/>
              <a:t>, </a:t>
            </a:r>
            <a:r>
              <a:rPr lang="ko-KR" altLang="en-US" dirty="0"/>
              <a:t>타이밍에 맞춰 조작할 때마다 피드백이 들어온다는 점에서 기존 게임 경험과 크게 다르진 않음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2B2616-E800-410D-A497-DFF216A3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6" y="905826"/>
            <a:ext cx="3808907" cy="57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96B96-543F-4DCA-89DA-53FE428B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</a:t>
            </a:r>
            <a:r>
              <a:rPr lang="ko-KR" altLang="en-US" dirty="0">
                <a:solidFill>
                  <a:prstClr val="black"/>
                </a:solidFill>
              </a:rPr>
              <a:t>안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아예 </a:t>
            </a:r>
            <a:r>
              <a:rPr lang="ko-KR" altLang="en-US" dirty="0" err="1">
                <a:solidFill>
                  <a:prstClr val="black"/>
                </a:solidFill>
              </a:rPr>
              <a:t>런게임과</a:t>
            </a:r>
            <a:r>
              <a:rPr lang="ko-KR" altLang="en-US" dirty="0">
                <a:solidFill>
                  <a:prstClr val="black"/>
                </a:solidFill>
              </a:rPr>
              <a:t> 비슷한 방향으로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B8746-0981-4389-9B92-D8DA2780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5" y="4635500"/>
            <a:ext cx="11710219" cy="2222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아이템 박스가 날아오는 것 추가 </a:t>
            </a:r>
            <a:r>
              <a:rPr lang="en-US" altLang="ko-KR" dirty="0">
                <a:solidFill>
                  <a:prstClr val="black"/>
                </a:solidFill>
              </a:rPr>
              <a:t>-&gt; </a:t>
            </a:r>
            <a:r>
              <a:rPr lang="ko-KR" altLang="en-US" dirty="0">
                <a:solidFill>
                  <a:prstClr val="black"/>
                </a:solidFill>
              </a:rPr>
              <a:t>게임 내 재화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플레이 중 도움을 주는 아이템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체력 등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기존 </a:t>
            </a:r>
            <a:r>
              <a:rPr lang="ko-KR" altLang="en-US" dirty="0" err="1">
                <a:solidFill>
                  <a:prstClr val="black"/>
                </a:solidFill>
              </a:rPr>
              <a:t>런게임에서도</a:t>
            </a:r>
            <a:r>
              <a:rPr lang="ko-KR" altLang="en-US" dirty="0">
                <a:solidFill>
                  <a:prstClr val="black"/>
                </a:solidFill>
              </a:rPr>
              <a:t> 자주 사용 하던 방식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 err="1">
                <a:solidFill>
                  <a:prstClr val="black"/>
                </a:solidFill>
              </a:rPr>
              <a:t>런게임에서는</a:t>
            </a:r>
            <a:r>
              <a:rPr lang="ko-KR" altLang="en-US" dirty="0">
                <a:solidFill>
                  <a:prstClr val="black"/>
                </a:solidFill>
              </a:rPr>
              <a:t> 장애물로 썼다면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여기서는 </a:t>
            </a:r>
            <a:r>
              <a:rPr lang="ko-KR" altLang="en-US" dirty="0" err="1">
                <a:solidFill>
                  <a:prstClr val="black"/>
                </a:solidFill>
              </a:rPr>
              <a:t>런게임의</a:t>
            </a:r>
            <a:r>
              <a:rPr lang="ko-KR" altLang="en-US" dirty="0">
                <a:solidFill>
                  <a:prstClr val="black"/>
                </a:solidFill>
              </a:rPr>
              <a:t> 젤리 같은 부분으로 작용함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prstClr val="black"/>
                </a:solidFill>
              </a:rPr>
              <a:t>런게임의</a:t>
            </a:r>
            <a:r>
              <a:rPr lang="ko-KR" altLang="en-US" dirty="0">
                <a:solidFill>
                  <a:prstClr val="black"/>
                </a:solidFill>
              </a:rPr>
              <a:t> 슬라이딩 조작으로 바꿔서 생각해도 상관 없음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거기서는 피하는 장애물이었다면 여기서는 부숴야 하는 대상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</a:rPr>
              <a:t>가장 </a:t>
            </a:r>
            <a:r>
              <a:rPr lang="ko-KR" altLang="en-US" dirty="0" err="1">
                <a:solidFill>
                  <a:prstClr val="black"/>
                </a:solidFill>
              </a:rPr>
              <a:t>런게임</a:t>
            </a:r>
            <a:r>
              <a:rPr lang="ko-KR" altLang="en-US" dirty="0">
                <a:solidFill>
                  <a:prstClr val="black"/>
                </a:solidFill>
              </a:rPr>
              <a:t> 다운 조작이 될 것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날아오는 각종 아이템을 먹기 위해 뛰고 </a:t>
            </a:r>
            <a:r>
              <a:rPr lang="ko-KR" altLang="en-US" dirty="0" err="1">
                <a:solidFill>
                  <a:prstClr val="black"/>
                </a:solidFill>
              </a:rPr>
              <a:t>몹을</a:t>
            </a:r>
            <a:r>
              <a:rPr lang="ko-KR" altLang="en-US" dirty="0">
                <a:solidFill>
                  <a:prstClr val="black"/>
                </a:solidFill>
              </a:rPr>
              <a:t> 계속 잡으면서 </a:t>
            </a:r>
            <a:r>
              <a:rPr lang="ko-KR" altLang="en-US" dirty="0" err="1">
                <a:solidFill>
                  <a:prstClr val="black"/>
                </a:solidFill>
              </a:rPr>
              <a:t>멀리까지</a:t>
            </a:r>
            <a:r>
              <a:rPr lang="ko-KR" altLang="en-US" dirty="0">
                <a:solidFill>
                  <a:prstClr val="black"/>
                </a:solidFill>
              </a:rPr>
              <a:t> 가야하는 게임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F555E-89D3-47A2-AB28-3CC0D471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5496" y="-159229"/>
            <a:ext cx="3552724" cy="5329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A745A-B7DD-4C76-B8CB-17D5E1193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40283" y="-156500"/>
            <a:ext cx="3541801" cy="53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8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651760" y="1673697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2439079" y="1672024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6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213971-11E3-4349-B9E3-D24F9FC4F3CD}"/>
              </a:ext>
            </a:extLst>
          </p:cNvPr>
          <p:cNvSpPr/>
          <p:nvPr/>
        </p:nvSpPr>
        <p:spPr>
          <a:xfrm>
            <a:off x="106824" y="1270097"/>
            <a:ext cx="5782110" cy="5477031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JUMP TOUCH AREA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0BDC7B-AD0C-4B51-92E2-54B87D72689C}"/>
              </a:ext>
            </a:extLst>
          </p:cNvPr>
          <p:cNvSpPr/>
          <p:nvPr/>
        </p:nvSpPr>
        <p:spPr>
          <a:xfrm>
            <a:off x="5900605" y="1292010"/>
            <a:ext cx="6234726" cy="5280386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4387485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왼쪽 화살표 29"/>
          <p:cNvSpPr/>
          <p:nvPr/>
        </p:nvSpPr>
        <p:spPr>
          <a:xfrm rot="10800000" flipV="1">
            <a:off x="707417" y="3060666"/>
            <a:ext cx="2453287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0376A9-8DA5-4483-B994-8A31A8A0475E}"/>
              </a:ext>
            </a:extLst>
          </p:cNvPr>
          <p:cNvGrpSpPr/>
          <p:nvPr/>
        </p:nvGrpSpPr>
        <p:grpSpPr>
          <a:xfrm>
            <a:off x="2802734" y="631592"/>
            <a:ext cx="8029994" cy="636248"/>
            <a:chOff x="2870345" y="148695"/>
            <a:chExt cx="8029994" cy="6362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2870345" y="148695"/>
              <a:ext cx="8029994" cy="63624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079049" y="199134"/>
              <a:ext cx="7612586" cy="535368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100%</a:t>
              </a:r>
              <a:endParaRPr lang="en-US" sz="7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275480" y="1446619"/>
            <a:ext cx="880612" cy="952916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89A8F-A741-4F6C-9F41-C6362F5135C5}"/>
              </a:ext>
            </a:extLst>
          </p:cNvPr>
          <p:cNvGrpSpPr/>
          <p:nvPr/>
        </p:nvGrpSpPr>
        <p:grpSpPr>
          <a:xfrm>
            <a:off x="1151163" y="1471672"/>
            <a:ext cx="2600509" cy="894272"/>
            <a:chOff x="1769360" y="1488239"/>
            <a:chExt cx="2600509" cy="89427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1" y="1488239"/>
              <a:ext cx="2600508" cy="641521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0" y="2129760"/>
              <a:ext cx="2600509" cy="2527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812925" y="1523026"/>
              <a:ext cx="2479675" cy="5558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B2C505-837D-49CB-B76D-94A99C2097BA}"/>
                </a:ext>
              </a:extLst>
            </p:cNvPr>
            <p:cNvGrpSpPr/>
            <p:nvPr/>
          </p:nvGrpSpPr>
          <p:grpSpPr>
            <a:xfrm>
              <a:off x="1892513" y="1563497"/>
              <a:ext cx="2354202" cy="496433"/>
              <a:chOff x="1957901" y="1061433"/>
              <a:chExt cx="3556745" cy="815468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85C6B1D3-1BC0-453F-BD42-F51BBD4E5043}"/>
                  </a:ext>
                </a:extLst>
              </p:cNvPr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2163107-FAC7-48CE-B508-FCA2157C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2109D2-809E-4036-ABAE-AEFEFF579E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D400ABB-A2AC-4474-9E01-938E19FB6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D0C5FA-B771-4620-81D0-9D0D7A596875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A5F6A-63D7-49BA-B281-BB6EF892B93C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1C2C5B-C290-40F3-AC26-A9AC22F05422}"/>
              </a:ext>
            </a:extLst>
          </p:cNvPr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F7A68-F85B-421D-85DA-5B26819F9658}"/>
              </a:ext>
            </a:extLst>
          </p:cNvPr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F820FA-2C64-4EE8-8A1E-E2C50A21EE83}"/>
              </a:ext>
            </a:extLst>
          </p:cNvPr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B31C06-8090-4F90-B8F9-3EEA69936201}"/>
              </a:ext>
            </a:extLst>
          </p:cNvPr>
          <p:cNvSpPr/>
          <p:nvPr/>
        </p:nvSpPr>
        <p:spPr>
          <a:xfrm>
            <a:off x="-4076" y="6148342"/>
            <a:ext cx="12196076" cy="693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B86BF-27CB-4C77-ACAD-4D5B3C64A7D4}"/>
              </a:ext>
            </a:extLst>
          </p:cNvPr>
          <p:cNvSpPr/>
          <p:nvPr/>
        </p:nvSpPr>
        <p:spPr>
          <a:xfrm>
            <a:off x="211472" y="6177564"/>
            <a:ext cx="1194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603B"/>
                </a:solidFill>
              </a:rPr>
              <a:t>UI </a:t>
            </a:r>
            <a:r>
              <a:rPr lang="ko-KR" altLang="en-US" sz="2000" b="1" dirty="0">
                <a:solidFill>
                  <a:srgbClr val="FF603B"/>
                </a:solidFill>
              </a:rPr>
              <a:t>배치와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이동 방향과 조작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범위와 몬스터가 피격 당했을 때 밀려나는 거리에 대한 예시</a:t>
            </a:r>
            <a:r>
              <a:rPr lang="en-US" altLang="ko-KR" sz="2000" b="1" dirty="0">
                <a:solidFill>
                  <a:srgbClr val="FF603B"/>
                </a:solidFill>
              </a:rPr>
              <a:t>.</a:t>
            </a:r>
            <a:endParaRPr lang="en-US" sz="2000" b="1" dirty="0">
              <a:solidFill>
                <a:srgbClr val="FF603B"/>
              </a:solidFill>
            </a:endParaRPr>
          </a:p>
        </p:txBody>
      </p:sp>
      <p:sp>
        <p:nvSpPr>
          <p:cNvPr id="36" name="왼쪽 화살표 29">
            <a:extLst>
              <a:ext uri="{FF2B5EF4-FFF2-40B4-BE49-F238E27FC236}">
                <a16:creationId xmlns:a16="http://schemas.microsoft.com/office/drawing/2014/main" id="{2D465673-2A55-4382-ACD0-F3B78893AC1F}"/>
              </a:ext>
            </a:extLst>
          </p:cNvPr>
          <p:cNvSpPr/>
          <p:nvPr/>
        </p:nvSpPr>
        <p:spPr>
          <a:xfrm rot="10800000" flipH="1" flipV="1">
            <a:off x="9875523" y="3140476"/>
            <a:ext cx="2246813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</p:spTree>
    <p:extLst>
      <p:ext uri="{BB962C8B-B14F-4D97-AF65-F5344CB8AC3E}">
        <p14:creationId xmlns:p14="http://schemas.microsoft.com/office/powerpoint/2010/main" val="426423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33842-9DF8-4974-9CD0-0C4483BC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2212579"/>
          </a:xfrm>
        </p:spPr>
        <p:txBody>
          <a:bodyPr/>
          <a:lstStyle/>
          <a:p>
            <a:r>
              <a:rPr lang="ko-KR" altLang="en-US" dirty="0"/>
              <a:t>캐릭터 시스템</a:t>
            </a:r>
            <a:endParaRPr lang="en-US" altLang="ko-KR" dirty="0"/>
          </a:p>
          <a:p>
            <a:r>
              <a:rPr lang="ko-KR" altLang="en-US" dirty="0"/>
              <a:t>캐릭터</a:t>
            </a:r>
            <a:r>
              <a:rPr lang="en-US" altLang="ko-KR" dirty="0"/>
              <a:t>: </a:t>
            </a:r>
            <a:r>
              <a:rPr lang="ko-KR" altLang="en-US" dirty="0"/>
              <a:t>각기 다른 스킬을 가진 다양한 캐릭터를 </a:t>
            </a:r>
            <a:r>
              <a:rPr lang="ko-KR" altLang="en-US" dirty="0" err="1"/>
              <a:t>캐릭터를</a:t>
            </a:r>
            <a:r>
              <a:rPr lang="ko-KR" altLang="en-US" dirty="0"/>
              <a:t> 수집하고</a:t>
            </a:r>
            <a:r>
              <a:rPr lang="en-US" altLang="ko-KR" dirty="0"/>
              <a:t> </a:t>
            </a:r>
            <a:r>
              <a:rPr lang="ko-KR" altLang="en-US" dirty="0"/>
              <a:t>레벨과</a:t>
            </a:r>
            <a:r>
              <a:rPr lang="en-US" altLang="ko-KR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포인트 분배로 성장 유도</a:t>
            </a:r>
            <a:r>
              <a:rPr lang="en-US" altLang="ko-KR" dirty="0"/>
              <a:t>, </a:t>
            </a:r>
            <a:r>
              <a:rPr lang="ko-KR" altLang="en-US" dirty="0"/>
              <a:t>오래 즐길 수 있는 요소로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밸런싱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캐릭터의 레벨과 </a:t>
            </a:r>
            <a:r>
              <a:rPr lang="ko-KR" altLang="en-US" dirty="0" err="1"/>
              <a:t>스탯</a:t>
            </a:r>
            <a:r>
              <a:rPr lang="en-US" altLang="ko-KR" dirty="0"/>
              <a:t>, </a:t>
            </a:r>
            <a:r>
              <a:rPr lang="ko-KR" altLang="en-US" dirty="0"/>
              <a:t>장비의 강화 수치 등이 종합한 수치가 플레이어가 갈 수 있는 최대 거리가 되므로</a:t>
            </a:r>
            <a:r>
              <a:rPr lang="en-US" altLang="ko-KR" dirty="0"/>
              <a:t>, </a:t>
            </a:r>
            <a:r>
              <a:rPr lang="ko-KR" altLang="en-US" dirty="0"/>
              <a:t>이를 참고하여 </a:t>
            </a:r>
            <a:r>
              <a:rPr lang="ko-KR" altLang="en-US" dirty="0" err="1"/>
              <a:t>밸런싱</a:t>
            </a:r>
            <a:endParaRPr 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272645" y="2551573"/>
            <a:ext cx="7292448" cy="4091920"/>
            <a:chOff x="599545" y="2627773"/>
            <a:chExt cx="7292448" cy="40919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1DF6B-FD8C-4A66-8521-FA08CC4E3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389" y="2627773"/>
              <a:ext cx="7278764" cy="4084121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A5EF9A-A07F-497A-A101-37BB4065DA46}"/>
                </a:ext>
              </a:extLst>
            </p:cNvPr>
            <p:cNvSpPr/>
            <p:nvPr/>
          </p:nvSpPr>
          <p:spPr>
            <a:xfrm rot="10800000" flipV="1">
              <a:off x="3889416" y="2632981"/>
              <a:ext cx="3995737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플레이입장권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골드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028860-EA56-44A9-9C96-7F526CF5FAB7}"/>
                </a:ext>
              </a:extLst>
            </p:cNvPr>
            <p:cNvSpPr/>
            <p:nvPr/>
          </p:nvSpPr>
          <p:spPr>
            <a:xfrm rot="10800000" flipV="1">
              <a:off x="7150409" y="2632981"/>
              <a:ext cx="734744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ESC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8D1237-847E-49CF-A993-B03D377DFD3D}"/>
                </a:ext>
              </a:extLst>
            </p:cNvPr>
            <p:cNvSpPr/>
            <p:nvPr/>
          </p:nvSpPr>
          <p:spPr>
            <a:xfrm rot="10800000" flipV="1">
              <a:off x="599548" y="3384619"/>
              <a:ext cx="1543421" cy="2104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460CA-3B8B-4606-A314-43BD892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36" y="3437801"/>
              <a:ext cx="1248230" cy="19942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C2F83-EFBE-4F14-8FEB-0E55658B5A5F}"/>
                </a:ext>
              </a:extLst>
            </p:cNvPr>
            <p:cNvSpPr/>
            <p:nvPr/>
          </p:nvSpPr>
          <p:spPr>
            <a:xfrm rot="10800000" flipV="1">
              <a:off x="2142971" y="3384620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레벨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F13CAE-B974-475C-BF31-39E793C2A074}"/>
                </a:ext>
              </a:extLst>
            </p:cNvPr>
            <p:cNvSpPr/>
            <p:nvPr/>
          </p:nvSpPr>
          <p:spPr>
            <a:xfrm rot="10800000" flipV="1">
              <a:off x="599545" y="3092067"/>
              <a:ext cx="1546539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</a:t>
              </a:r>
              <a:r>
                <a:rPr lang="en-US" altLang="ko-KR" sz="1200" dirty="0">
                  <a:solidFill>
                    <a:schemeClr val="tx1"/>
                  </a:solidFill>
                </a:rPr>
                <a:t>NAME)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19DFBA-376B-4A69-BB55-DE20B3E43CB8}"/>
                </a:ext>
              </a:extLst>
            </p:cNvPr>
            <p:cNvSpPr/>
            <p:nvPr/>
          </p:nvSpPr>
          <p:spPr>
            <a:xfrm rot="10800000" flipV="1">
              <a:off x="2142962" y="4081168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7BBE6-AC6B-4A99-8266-0ED84A49390E}"/>
                </a:ext>
              </a:extLst>
            </p:cNvPr>
            <p:cNvSpPr/>
            <p:nvPr/>
          </p:nvSpPr>
          <p:spPr>
            <a:xfrm rot="10800000" flipV="1">
              <a:off x="2142962" y="4431982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3CB140-4668-4823-AD7F-2F11555E634C}"/>
                </a:ext>
              </a:extLst>
            </p:cNvPr>
            <p:cNvSpPr/>
            <p:nvPr/>
          </p:nvSpPr>
          <p:spPr>
            <a:xfrm rot="10800000" flipV="1">
              <a:off x="2142961" y="478279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2AB36B-F35E-450F-AB38-E9471CDD854A}"/>
                </a:ext>
              </a:extLst>
            </p:cNvPr>
            <p:cNvSpPr/>
            <p:nvPr/>
          </p:nvSpPr>
          <p:spPr>
            <a:xfrm rot="10800000" flipV="1">
              <a:off x="2142961" y="513274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이동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A0E1B3-EA51-4609-BAAC-A7EECEA90488}"/>
                </a:ext>
              </a:extLst>
            </p:cNvPr>
            <p:cNvSpPr/>
            <p:nvPr/>
          </p:nvSpPr>
          <p:spPr>
            <a:xfrm rot="10800000" flipV="1">
              <a:off x="2142961" y="3734879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103CE7-14B3-41E3-AAEB-728C11F0D660}"/>
                </a:ext>
              </a:extLst>
            </p:cNvPr>
            <p:cNvSpPr/>
            <p:nvPr/>
          </p:nvSpPr>
          <p:spPr>
            <a:xfrm rot="10800000" flipV="1">
              <a:off x="4121621" y="338125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FB4361-2E23-4F7C-A65D-8D9D31E74823}"/>
                </a:ext>
              </a:extLst>
            </p:cNvPr>
            <p:cNvSpPr/>
            <p:nvPr/>
          </p:nvSpPr>
          <p:spPr>
            <a:xfrm rot="10800000" flipV="1">
              <a:off x="2889889" y="3389700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99/99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015BA-08DB-494D-B123-84CE9486E310}"/>
                </a:ext>
              </a:extLst>
            </p:cNvPr>
            <p:cNvSpPr/>
            <p:nvPr/>
          </p:nvSpPr>
          <p:spPr>
            <a:xfrm rot="10800000" flipV="1">
              <a:off x="2889926" y="4086248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123456(+12345)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A88587-9A25-442F-AF38-7BB966A1D650}"/>
                </a:ext>
              </a:extLst>
            </p:cNvPr>
            <p:cNvSpPr/>
            <p:nvPr/>
          </p:nvSpPr>
          <p:spPr>
            <a:xfrm rot="10800000" flipV="1">
              <a:off x="2889926" y="4431982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3/3.PERSEC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D57C7A1-9952-4268-975F-025A8044CFCD}"/>
                </a:ext>
              </a:extLst>
            </p:cNvPr>
            <p:cNvSpPr/>
            <p:nvPr/>
          </p:nvSpPr>
          <p:spPr>
            <a:xfrm rot="10800000" flipV="1">
              <a:off x="2889925" y="478279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123456789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8D5E72-8202-4443-9308-E9E2586671C1}"/>
                </a:ext>
              </a:extLst>
            </p:cNvPr>
            <p:cNvSpPr/>
            <p:nvPr/>
          </p:nvSpPr>
          <p:spPr>
            <a:xfrm rot="10800000" flipV="1">
              <a:off x="2889925" y="513274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빠름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중간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느림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44244-58E0-4918-8667-CB21439E5001}"/>
                </a:ext>
              </a:extLst>
            </p:cNvPr>
            <p:cNvSpPr/>
            <p:nvPr/>
          </p:nvSpPr>
          <p:spPr>
            <a:xfrm rot="10800000" flipV="1">
              <a:off x="2889925" y="3739959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12345(+12345)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9F75FD-AF58-4F70-83BB-FA0892310A7C}"/>
                </a:ext>
              </a:extLst>
            </p:cNvPr>
            <p:cNvSpPr/>
            <p:nvPr/>
          </p:nvSpPr>
          <p:spPr>
            <a:xfrm rot="10800000" flipV="1">
              <a:off x="4121621" y="3733198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2619DF-99E0-4B34-AEDC-5C13A3BCC664}"/>
                </a:ext>
              </a:extLst>
            </p:cNvPr>
            <p:cNvSpPr/>
            <p:nvPr/>
          </p:nvSpPr>
          <p:spPr>
            <a:xfrm rot="10800000" flipV="1">
              <a:off x="4121621" y="408853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1841B1-867C-4AFA-9E20-A2FC3CE2268E}"/>
                </a:ext>
              </a:extLst>
            </p:cNvPr>
            <p:cNvSpPr/>
            <p:nvPr/>
          </p:nvSpPr>
          <p:spPr>
            <a:xfrm rot="10800000" flipV="1">
              <a:off x="4121621" y="443552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69D27F-EC95-4410-A3C9-3DBCB3072030}"/>
                </a:ext>
              </a:extLst>
            </p:cNvPr>
            <p:cNvSpPr/>
            <p:nvPr/>
          </p:nvSpPr>
          <p:spPr>
            <a:xfrm rot="10800000" flipV="1">
              <a:off x="4121621" y="4785044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C2BD33-A843-4086-B63D-82EB9A9BD763}"/>
                </a:ext>
              </a:extLst>
            </p:cNvPr>
            <p:cNvSpPr/>
            <p:nvPr/>
          </p:nvSpPr>
          <p:spPr>
            <a:xfrm rot="10800000" flipV="1">
              <a:off x="4123588" y="513614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D78671-9081-4699-8958-C0A335461023}"/>
                </a:ext>
              </a:extLst>
            </p:cNvPr>
            <p:cNvSpPr/>
            <p:nvPr/>
          </p:nvSpPr>
          <p:spPr>
            <a:xfrm rot="10800000" flipV="1">
              <a:off x="2136723" y="3092067"/>
              <a:ext cx="1543421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잔여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스탯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8AD33E9-E0A8-45C5-AFA4-021AC2B8F45E}"/>
                </a:ext>
              </a:extLst>
            </p:cNvPr>
            <p:cNvSpPr/>
            <p:nvPr/>
          </p:nvSpPr>
          <p:spPr>
            <a:xfrm rot="10800000" flipV="1">
              <a:off x="3680144" y="3092621"/>
              <a:ext cx="801924" cy="2971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99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D46EC7-A44F-4A29-B14B-BBE8676C6730}"/>
                </a:ext>
              </a:extLst>
            </p:cNvPr>
            <p:cNvSpPr/>
            <p:nvPr/>
          </p:nvSpPr>
          <p:spPr>
            <a:xfrm rot="10800000" flipV="1">
              <a:off x="4479636" y="3094232"/>
              <a:ext cx="3404591" cy="295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보유 스킬 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DE9D9-2778-44B0-AA02-BD3CC4985384}"/>
                </a:ext>
              </a:extLst>
            </p:cNvPr>
            <p:cNvSpPr/>
            <p:nvPr/>
          </p:nvSpPr>
          <p:spPr>
            <a:xfrm rot="10800000" flipV="1">
              <a:off x="4487149" y="4294440"/>
              <a:ext cx="3397077" cy="1194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효과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때릴 수록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속도 빨라 짐 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58F2DE-7B94-4691-B581-71E3772183F2}"/>
                </a:ext>
              </a:extLst>
            </p:cNvPr>
            <p:cNvSpPr/>
            <p:nvPr/>
          </p:nvSpPr>
          <p:spPr>
            <a:xfrm rot="10800000" flipV="1">
              <a:off x="599545" y="2627773"/>
              <a:ext cx="1553384" cy="4573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메인 화면으로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B043C69-6DA1-4809-BBBD-2C75734FA6D2}"/>
                </a:ext>
              </a:extLst>
            </p:cNvPr>
            <p:cNvSpPr/>
            <p:nvPr/>
          </p:nvSpPr>
          <p:spPr>
            <a:xfrm rot="13435047">
              <a:off x="6782406" y="5686584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B87B1BE8-2B57-4806-9A5C-21DAA01CC065}"/>
                </a:ext>
              </a:extLst>
            </p:cNvPr>
            <p:cNvSpPr/>
            <p:nvPr/>
          </p:nvSpPr>
          <p:spPr>
            <a:xfrm rot="2586024">
              <a:off x="792046" y="5691733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C41A34C-F8CA-410C-AD34-A267D8AB340F}"/>
                </a:ext>
              </a:extLst>
            </p:cNvPr>
            <p:cNvSpPr/>
            <p:nvPr/>
          </p:nvSpPr>
          <p:spPr>
            <a:xfrm rot="10800000" flipV="1">
              <a:off x="1137859" y="4956905"/>
              <a:ext cx="1005080" cy="531945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장비 탭으로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B940B42-82F9-448F-B3B4-8A3C3FFBBEBE}"/>
                </a:ext>
              </a:extLst>
            </p:cNvPr>
            <p:cNvGrpSpPr/>
            <p:nvPr/>
          </p:nvGrpSpPr>
          <p:grpSpPr>
            <a:xfrm>
              <a:off x="1758579" y="5510494"/>
              <a:ext cx="1723563" cy="1179184"/>
              <a:chOff x="1758579" y="5510494"/>
              <a:chExt cx="1723563" cy="117918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A855C8-B957-42BF-AF03-51697BB73C78}"/>
                  </a:ext>
                </a:extLst>
              </p:cNvPr>
              <p:cNvSpPr/>
              <p:nvPr/>
            </p:nvSpPr>
            <p:spPr>
              <a:xfrm rot="10800000" flipV="1">
                <a:off x="1758579" y="5510494"/>
                <a:ext cx="746556" cy="68455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6E3B78-DDAB-42BD-96DA-6334D2D4FBE0}"/>
                  </a:ext>
                </a:extLst>
              </p:cNvPr>
              <p:cNvSpPr/>
              <p:nvPr/>
            </p:nvSpPr>
            <p:spPr>
              <a:xfrm rot="10800000" flipV="1">
                <a:off x="1759215" y="61917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55CB296-3FAA-4155-B406-54BBFEFA83FC}"/>
                  </a:ext>
                </a:extLst>
              </p:cNvPr>
              <p:cNvSpPr/>
              <p:nvPr/>
            </p:nvSpPr>
            <p:spPr>
              <a:xfrm rot="10800000" flipV="1">
                <a:off x="2505140" y="55186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4A6F336-67B7-4EAB-AEFD-67CB4FE4173E}"/>
                  </a:ext>
                </a:extLst>
              </p:cNvPr>
              <p:cNvSpPr/>
              <p:nvPr/>
            </p:nvSpPr>
            <p:spPr>
              <a:xfrm rot="10800000" flipV="1">
                <a:off x="2505139" y="58112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6F54D1-7E97-499F-91C9-5935CC5BF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1823202" y="5409882"/>
              <a:ext cx="675101" cy="78699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5973522-EC4B-499A-BEF6-877929409F21}"/>
                </a:ext>
              </a:extLst>
            </p:cNvPr>
            <p:cNvGrpSpPr/>
            <p:nvPr/>
          </p:nvGrpSpPr>
          <p:grpSpPr>
            <a:xfrm>
              <a:off x="3554177" y="5523754"/>
              <a:ext cx="1723563" cy="1179184"/>
              <a:chOff x="3554177" y="5523754"/>
              <a:chExt cx="1723563" cy="117918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40B113D-DC97-442E-976F-079A57596B5E}"/>
                  </a:ext>
                </a:extLst>
              </p:cNvPr>
              <p:cNvSpPr/>
              <p:nvPr/>
            </p:nvSpPr>
            <p:spPr>
              <a:xfrm rot="10800000" flipV="1">
                <a:off x="3554177" y="5523754"/>
                <a:ext cx="746556" cy="684551"/>
              </a:xfrm>
              <a:prstGeom prst="rect">
                <a:avLst/>
              </a:prstGeom>
              <a:solidFill>
                <a:srgbClr val="FF99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1B2FD70-D59E-438C-9543-ECF13F6425C7}"/>
                  </a:ext>
                </a:extLst>
              </p:cNvPr>
              <p:cNvSpPr/>
              <p:nvPr/>
            </p:nvSpPr>
            <p:spPr>
              <a:xfrm rot="10800000" flipV="1">
                <a:off x="3554813" y="620505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C2B2933-3B16-46B6-A90F-579DB667F02A}"/>
                  </a:ext>
                </a:extLst>
              </p:cNvPr>
              <p:cNvSpPr/>
              <p:nvPr/>
            </p:nvSpPr>
            <p:spPr>
              <a:xfrm rot="10800000" flipV="1">
                <a:off x="4300738" y="553194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8C820F1-629E-4C33-AAEB-6EC406B4FE68}"/>
                  </a:ext>
                </a:extLst>
              </p:cNvPr>
              <p:cNvSpPr/>
              <p:nvPr/>
            </p:nvSpPr>
            <p:spPr>
              <a:xfrm rot="10800000" flipV="1">
                <a:off x="4300737" y="582455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1EECC66-8E53-41FC-8F32-F6D1882BDB9F}"/>
                </a:ext>
              </a:extLst>
            </p:cNvPr>
            <p:cNvGrpSpPr/>
            <p:nvPr/>
          </p:nvGrpSpPr>
          <p:grpSpPr>
            <a:xfrm>
              <a:off x="5393364" y="5540509"/>
              <a:ext cx="1723563" cy="1179184"/>
              <a:chOff x="1910979" y="5662894"/>
              <a:chExt cx="1723563" cy="117918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69F1819-E9A6-4AAA-8335-0A7319514B80}"/>
                  </a:ext>
                </a:extLst>
              </p:cNvPr>
              <p:cNvSpPr/>
              <p:nvPr/>
            </p:nvSpPr>
            <p:spPr>
              <a:xfrm rot="10800000" flipV="1">
                <a:off x="1910979" y="5662894"/>
                <a:ext cx="746556" cy="684551"/>
              </a:xfrm>
              <a:prstGeom prst="rect">
                <a:avLst/>
              </a:prstGeom>
              <a:solidFill>
                <a:srgbClr val="8585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8C257F9-7D3D-4BC6-948C-95D0DE771530}"/>
                  </a:ext>
                </a:extLst>
              </p:cNvPr>
              <p:cNvSpPr/>
              <p:nvPr/>
            </p:nvSpPr>
            <p:spPr>
              <a:xfrm rot="10800000" flipV="1">
                <a:off x="1911615" y="63441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275D5CB-5E05-4AAD-B35F-81A6DDC3DCBB}"/>
                  </a:ext>
                </a:extLst>
              </p:cNvPr>
              <p:cNvSpPr/>
              <p:nvPr/>
            </p:nvSpPr>
            <p:spPr>
              <a:xfrm rot="10800000" flipV="1">
                <a:off x="2657540" y="56710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7B29D1C-70E3-4E6F-BF5C-2E13D4631844}"/>
                  </a:ext>
                </a:extLst>
              </p:cNvPr>
              <p:cNvSpPr/>
              <p:nvPr/>
            </p:nvSpPr>
            <p:spPr>
              <a:xfrm rot="10800000" flipV="1">
                <a:off x="2657539" y="59636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C00F152-2D25-435D-B5A9-7C48D8DA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5457987" y="5439897"/>
              <a:ext cx="675101" cy="78699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DB0FAC-4278-4EB9-8E8D-452B8BF9A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3618800" y="5423142"/>
              <a:ext cx="675101" cy="786990"/>
            </a:xfrm>
            <a:prstGeom prst="rect">
              <a:avLst/>
            </a:prstGeom>
          </p:spPr>
        </p:pic>
        <p:sp>
          <p:nvSpPr>
            <p:cNvPr id="81" name="직각 삼각형 80">
              <a:extLst>
                <a:ext uri="{FF2B5EF4-FFF2-40B4-BE49-F238E27FC236}">
                  <a16:creationId xmlns:a16="http://schemas.microsoft.com/office/drawing/2014/main" id="{5072EAC9-0329-44C3-8622-1B00E48B899A}"/>
                </a:ext>
              </a:extLst>
            </p:cNvPr>
            <p:cNvSpPr/>
            <p:nvPr/>
          </p:nvSpPr>
          <p:spPr>
            <a:xfrm rot="2586024">
              <a:off x="905072" y="5948375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063684A6-3AA0-412C-B2CF-D2BAEEEA4E9E}"/>
                </a:ext>
              </a:extLst>
            </p:cNvPr>
            <p:cNvSpPr/>
            <p:nvPr/>
          </p:nvSpPr>
          <p:spPr>
            <a:xfrm rot="13432413">
              <a:off x="7139064" y="5967344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ABDABE-6029-4E31-A971-73B5443B8736}"/>
                </a:ext>
              </a:extLst>
            </p:cNvPr>
            <p:cNvSpPr/>
            <p:nvPr/>
          </p:nvSpPr>
          <p:spPr>
            <a:xfrm rot="10800000" flipV="1">
              <a:off x="1774705" y="5512771"/>
              <a:ext cx="1728467" cy="1173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4485442" y="3394143"/>
              <a:ext cx="1130553" cy="9040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6A24D33-2505-4F79-B193-24FD49C243A9}"/>
                </a:ext>
              </a:extLst>
            </p:cNvPr>
            <p:cNvSpPr/>
            <p:nvPr/>
          </p:nvSpPr>
          <p:spPr>
            <a:xfrm rot="10800000" flipV="1">
              <a:off x="2130182" y="2627773"/>
              <a:ext cx="1759234" cy="4723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도움말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5615262" y="3394143"/>
              <a:ext cx="1130553" cy="9040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6747813" y="3394143"/>
              <a:ext cx="1144180" cy="904067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</p:grp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 txBox="1">
            <a:spLocks/>
          </p:cNvSpPr>
          <p:nvPr/>
        </p:nvSpPr>
        <p:spPr>
          <a:xfrm>
            <a:off x="8564794" y="2870199"/>
            <a:ext cx="3445308" cy="377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스탯</a:t>
            </a:r>
            <a:r>
              <a:rPr lang="ko-KR" altLang="en-US" dirty="0"/>
              <a:t> 관련한 컨셉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 레벨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클리어 시 경험치를 획득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체력</a:t>
            </a:r>
            <a:r>
              <a:rPr lang="en-US" altLang="ko-KR" sz="1200" dirty="0"/>
              <a:t>: </a:t>
            </a:r>
            <a:r>
              <a:rPr lang="ko-KR" altLang="en-US" sz="1200" dirty="0"/>
              <a:t>받을 수 있는 데미지 한계량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공격력</a:t>
            </a:r>
            <a:r>
              <a:rPr lang="en-US" altLang="ko-KR" sz="1200" dirty="0"/>
              <a:t>: </a:t>
            </a:r>
            <a:r>
              <a:rPr lang="ko-KR" altLang="en-US" sz="1200" dirty="0"/>
              <a:t>스킬</a:t>
            </a:r>
            <a:r>
              <a:rPr lang="en-US" altLang="ko-KR" sz="1200" dirty="0"/>
              <a:t>, </a:t>
            </a:r>
            <a:r>
              <a:rPr lang="ko-KR" altLang="en-US" sz="1200" dirty="0"/>
              <a:t>일반 공격의 수치에 관여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 속도</a:t>
            </a:r>
            <a:r>
              <a:rPr lang="en-US" altLang="ko-KR" sz="1200" dirty="0"/>
              <a:t>: 1</a:t>
            </a:r>
            <a:r>
              <a:rPr lang="ko-KR" altLang="en-US" sz="1200" dirty="0"/>
              <a:t>초에 몇 번 공격 하는지</a:t>
            </a:r>
            <a:r>
              <a:rPr lang="en-US" altLang="ko-KR" sz="1200" dirty="0"/>
              <a:t>,</a:t>
            </a:r>
          </a:p>
          <a:p>
            <a:pPr marL="0" indent="0">
              <a:buNone/>
            </a:pPr>
            <a:r>
              <a:rPr lang="ko-KR" altLang="en-US" sz="1200" dirty="0"/>
              <a:t> 방어력</a:t>
            </a:r>
            <a:r>
              <a:rPr lang="en-US" altLang="ko-KR" sz="1200" dirty="0"/>
              <a:t>: </a:t>
            </a:r>
            <a:r>
              <a:rPr lang="ko-KR" altLang="en-US" sz="1200" dirty="0"/>
              <a:t>피해 감소</a:t>
            </a:r>
            <a:r>
              <a:rPr lang="en-US" altLang="ko-KR" sz="1200" dirty="0"/>
              <a:t>, </a:t>
            </a:r>
            <a:r>
              <a:rPr lang="ko-KR" altLang="en-US" sz="1200" dirty="0"/>
              <a:t>부딪힌 적에게 주는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이동 속도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캐릭터의 전체적인 성능과 난이도에 따라 부여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41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6C2E12C4-3BB3-415B-842A-C0E495F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3C9A0-8768-4707-9AEA-64D239E8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814319"/>
          </a:xfrm>
        </p:spPr>
        <p:txBody>
          <a:bodyPr>
            <a:normAutofit/>
          </a:bodyPr>
          <a:lstStyle/>
          <a:p>
            <a:r>
              <a:rPr lang="ko-KR" altLang="en-US" dirty="0"/>
              <a:t>스킬 시스템</a:t>
            </a:r>
            <a:endParaRPr lang="en-US" altLang="ko-KR" dirty="0"/>
          </a:p>
        </p:txBody>
      </p:sp>
      <p:sp>
        <p:nvSpPr>
          <p:cNvPr id="107" name="내용 개체 틀 4">
            <a:extLst>
              <a:ext uri="{FF2B5EF4-FFF2-40B4-BE49-F238E27FC236}">
                <a16:creationId xmlns:a16="http://schemas.microsoft.com/office/drawing/2014/main" id="{5A8BA8F2-756B-4FEE-A83E-6A4C22B66FF6}"/>
              </a:ext>
            </a:extLst>
          </p:cNvPr>
          <p:cNvSpPr txBox="1">
            <a:spLocks/>
          </p:cNvSpPr>
          <p:nvPr/>
        </p:nvSpPr>
        <p:spPr>
          <a:xfrm>
            <a:off x="612412" y="4000061"/>
            <a:ext cx="4073865" cy="86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진행 중 항상 적용 되는 스킬과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조건을 만족하면 자동으로 발동 하는 스킬이 있음</a:t>
            </a:r>
            <a:r>
              <a:rPr lang="en-US" altLang="ko-KR" sz="1200" dirty="0"/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834313-7E86-47CC-B11B-114579F02AD4}"/>
              </a:ext>
            </a:extLst>
          </p:cNvPr>
          <p:cNvSpPr/>
          <p:nvPr/>
        </p:nvSpPr>
        <p:spPr>
          <a:xfrm>
            <a:off x="607792" y="1711489"/>
            <a:ext cx="4056550" cy="31560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2002D588-FF66-420D-AF9E-69D88ACB1A06}"/>
              </a:ext>
            </a:extLst>
          </p:cNvPr>
          <p:cNvSpPr txBox="1">
            <a:spLocks/>
          </p:cNvSpPr>
          <p:nvPr/>
        </p:nvSpPr>
        <p:spPr>
          <a:xfrm>
            <a:off x="607792" y="4935728"/>
            <a:ext cx="11249907" cy="171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다양하고 창의적인 스킬을 추가하여 각 캐릭터를 수집 할 만한 이유를 만듦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1. </a:t>
            </a:r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에서도 흔하게 볼 수 있는 스킬 부터▷ 몬스터를 잡아서 게이지가 충전 되고</a:t>
            </a:r>
            <a:r>
              <a:rPr lang="en-US" altLang="ko-KR" dirty="0"/>
              <a:t>, </a:t>
            </a:r>
            <a:r>
              <a:rPr lang="ko-KR" altLang="en-US" dirty="0"/>
              <a:t>게이지가 모두 충전 되면 강력한 검기를 날린다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스킬 자체가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하나의 도전이 되도록 유도▷</a:t>
            </a:r>
            <a:r>
              <a:rPr lang="en-US" altLang="ko-KR" dirty="0"/>
              <a:t> </a:t>
            </a:r>
            <a:r>
              <a:rPr lang="ko-KR" altLang="en-US" dirty="0"/>
              <a:t>특정 조건 만족 시 변신</a:t>
            </a:r>
            <a:r>
              <a:rPr lang="en-US" altLang="ko-KR" dirty="0"/>
              <a:t>, </a:t>
            </a:r>
            <a:r>
              <a:rPr lang="ko-KR" altLang="en-US" dirty="0"/>
              <a:t>이동 속도 대폭 증가</a:t>
            </a:r>
            <a:r>
              <a:rPr lang="en-US" altLang="ko-KR" dirty="0"/>
              <a:t>. (</a:t>
            </a:r>
            <a:r>
              <a:rPr lang="ko-KR" altLang="en-US" dirty="0"/>
              <a:t>시간 대비 거리는 늘지만</a:t>
            </a:r>
            <a:r>
              <a:rPr lang="en-US" altLang="ko-KR" dirty="0"/>
              <a:t> </a:t>
            </a:r>
            <a:r>
              <a:rPr lang="ko-KR" altLang="en-US" dirty="0"/>
              <a:t>난이도 대폭 상승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재화 관련</a:t>
            </a:r>
            <a:r>
              <a:rPr lang="en-US" altLang="ko-KR" dirty="0"/>
              <a:t>, </a:t>
            </a:r>
            <a:r>
              <a:rPr lang="ko-KR" altLang="en-US" dirty="0"/>
              <a:t>더 많이 재회를 주는 스킬을 가진 캐릭터</a:t>
            </a:r>
            <a:r>
              <a:rPr lang="en-US" altLang="ko-KR" dirty="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3" y="1720021"/>
            <a:ext cx="4069249" cy="228598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2" t="18366" r="1" b="29965"/>
          <a:stretch/>
        </p:blipFill>
        <p:spPr>
          <a:xfrm>
            <a:off x="2772833" y="2139881"/>
            <a:ext cx="1898627" cy="11811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698B30-9FBE-4B75-81F8-BA3227F3C47D}"/>
              </a:ext>
            </a:extLst>
          </p:cNvPr>
          <p:cNvGrpSpPr/>
          <p:nvPr/>
        </p:nvGrpSpPr>
        <p:grpSpPr>
          <a:xfrm>
            <a:off x="4671646" y="1621574"/>
            <a:ext cx="5626948" cy="3260355"/>
            <a:chOff x="4921825" y="1594506"/>
            <a:chExt cx="5626948" cy="326035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060" y="1594506"/>
              <a:ext cx="5617713" cy="326035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834313-7E86-47CC-B11B-114579F02AD4}"/>
                </a:ext>
              </a:extLst>
            </p:cNvPr>
            <p:cNvSpPr/>
            <p:nvPr/>
          </p:nvSpPr>
          <p:spPr>
            <a:xfrm>
              <a:off x="4921825" y="1698788"/>
              <a:ext cx="5626948" cy="314337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22560A-3E63-40CD-9180-7CF63040644A}"/>
              </a:ext>
            </a:extLst>
          </p:cNvPr>
          <p:cNvSpPr txBox="1">
            <a:spLocks/>
          </p:cNvSpPr>
          <p:nvPr/>
        </p:nvSpPr>
        <p:spPr>
          <a:xfrm>
            <a:off x="617725" y="1710083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4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5B63-AB02-4F0A-B502-41A24E8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18127"/>
            <a:ext cx="11336593" cy="445150"/>
          </a:xfrm>
        </p:spPr>
        <p:txBody>
          <a:bodyPr>
            <a:normAutofit/>
          </a:bodyPr>
          <a:lstStyle/>
          <a:p>
            <a:r>
              <a:rPr lang="ko-KR" altLang="en-US" dirty="0"/>
              <a:t>무작위 특성 시스템</a:t>
            </a:r>
            <a:endParaRPr 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4EF366E-8F9B-4B09-AE29-9377E90019D3}"/>
              </a:ext>
            </a:extLst>
          </p:cNvPr>
          <p:cNvSpPr txBox="1">
            <a:spLocks/>
          </p:cNvSpPr>
          <p:nvPr/>
        </p:nvSpPr>
        <p:spPr>
          <a:xfrm>
            <a:off x="7541215" y="3796710"/>
            <a:ext cx="4316487" cy="277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특이한 스킬이나 능력을 부여 하는 방식으로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캐릭터의 능력치는 캐릭터 강화 시스템을 통해 부여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무작위 특성이 조합 되어 시너지가 생기도록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많이 섞을 수록 예상치 못하게 </a:t>
            </a:r>
            <a:r>
              <a:rPr lang="ko-KR" altLang="en-US" b="1" dirty="0">
                <a:solidFill>
                  <a:srgbClr val="FF7C80"/>
                </a:solidFill>
              </a:rPr>
              <a:t>강력한 시너지가 발생 할 수 있음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유저가 스테이지 실패 시 쌓았던 특성이 사라지므로 아쉬워 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b="1" dirty="0">
                <a:solidFill>
                  <a:srgbClr val="FF7C80"/>
                </a:solidFill>
              </a:rPr>
              <a:t>도전 하게 유도 하는 요소</a:t>
            </a:r>
            <a:r>
              <a:rPr lang="ko-KR" altLang="en-US" dirty="0"/>
              <a:t>로 작용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55AB72-7B0B-4E4C-88D9-B3BD9399D20C}"/>
              </a:ext>
            </a:extLst>
          </p:cNvPr>
          <p:cNvSpPr>
            <a:spLocks noChangeAspect="1"/>
          </p:cNvSpPr>
          <p:nvPr/>
        </p:nvSpPr>
        <p:spPr>
          <a:xfrm>
            <a:off x="4121414" y="1805989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1940C-F530-4D75-8008-E0878040FCE5}"/>
              </a:ext>
            </a:extLst>
          </p:cNvPr>
          <p:cNvSpPr txBox="1"/>
          <p:nvPr/>
        </p:nvSpPr>
        <p:spPr>
          <a:xfrm>
            <a:off x="4344356" y="1825601"/>
            <a:ext cx="319685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 도감 </a:t>
            </a:r>
            <a:r>
              <a:rPr lang="en-US" altLang="ko-KR" sz="1200" dirty="0"/>
              <a:t>(</a:t>
            </a:r>
            <a:r>
              <a:rPr lang="ko-KR" altLang="en-US" sz="1200" dirty="0"/>
              <a:t>아웃 게임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b="28551"/>
          <a:stretch/>
        </p:blipFill>
        <p:spPr>
          <a:xfrm rot="5400000">
            <a:off x="3980223" y="2425732"/>
            <a:ext cx="1070530" cy="3533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8954169-77AA-4547-AEF3-29FDC4CC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l="32458" t="57503" r="34908" b="26441"/>
          <a:stretch/>
        </p:blipFill>
        <p:spPr>
          <a:xfrm rot="5400000">
            <a:off x="4577092" y="2005197"/>
            <a:ext cx="903582" cy="91390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459325"/>
            <a:ext cx="1990378" cy="12202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조건 적과 부딪힐 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밀치기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X%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38D381C5-6947-4378-AF91-71476B5E76BC}"/>
              </a:ext>
            </a:extLst>
          </p:cNvPr>
          <p:cNvSpPr txBox="1">
            <a:spLocks/>
          </p:cNvSpPr>
          <p:nvPr/>
        </p:nvSpPr>
        <p:spPr>
          <a:xfrm>
            <a:off x="4149238" y="3800143"/>
            <a:ext cx="3391977" cy="30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이렇게 획득 한 특성들은 해금 되어 아웃게임에서 확인 가능 </a:t>
            </a:r>
            <a:endParaRPr lang="en-US" altLang="ko-KR" dirty="0"/>
          </a:p>
          <a:p>
            <a:pPr marL="265113" indent="-265113">
              <a:buNone/>
            </a:pPr>
            <a:r>
              <a:rPr lang="en-US" altLang="ko-KR" dirty="0"/>
              <a:t>	 </a:t>
            </a:r>
            <a:r>
              <a:rPr lang="ko-KR" altLang="en-US" dirty="0"/>
              <a:t>게임 내 텍스트로는 정확한 확인이 어려움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7EAFC-B72E-4570-9AA2-1227FF34B7BE}"/>
              </a:ext>
            </a:extLst>
          </p:cNvPr>
          <p:cNvSpPr txBox="1">
            <a:spLocks/>
          </p:cNvSpPr>
          <p:nvPr/>
        </p:nvSpPr>
        <p:spPr>
          <a:xfrm>
            <a:off x="523711" y="3885071"/>
            <a:ext cx="3486772" cy="266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특성은 상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로 </a:t>
            </a:r>
            <a:r>
              <a:rPr lang="en-US" altLang="ko-KR" dirty="0"/>
              <a:t> </a:t>
            </a:r>
            <a:r>
              <a:rPr lang="ko-KR" altLang="en-US" dirty="0"/>
              <a:t>나눠 아이콘 표시</a:t>
            </a:r>
            <a:r>
              <a:rPr lang="en-US" altLang="ko-KR" dirty="0"/>
              <a:t>. </a:t>
            </a:r>
          </a:p>
          <a:p>
            <a:pPr marL="265113" indent="-265113">
              <a:buNone/>
            </a:pPr>
            <a:r>
              <a:rPr lang="en-US" altLang="ko-KR" dirty="0"/>
              <a:t>	</a:t>
            </a:r>
            <a:r>
              <a:rPr lang="ko-KR" altLang="en-US" dirty="0"/>
              <a:t>위치에 맞춰 길이가 긴 </a:t>
            </a:r>
            <a:r>
              <a:rPr lang="en-US" altLang="ko-KR" dirty="0"/>
              <a:t>BAR </a:t>
            </a:r>
            <a:r>
              <a:rPr lang="ko-KR" altLang="en-US" dirty="0"/>
              <a:t>형태의 </a:t>
            </a:r>
            <a:r>
              <a:rPr lang="en-US" altLang="ko-KR" dirty="0"/>
              <a:t>UI</a:t>
            </a:r>
            <a:r>
              <a:rPr lang="ko-KR" altLang="en-US" dirty="0"/>
              <a:t>에 이름 표시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아이콘에 닿으면 특성 획득</a:t>
            </a:r>
            <a:r>
              <a:rPr lang="en-US" altLang="ko-KR" dirty="0"/>
              <a:t>.</a:t>
            </a:r>
          </a:p>
          <a:p>
            <a:pPr marL="266700" indent="-266700">
              <a:buNone/>
            </a:pPr>
            <a:r>
              <a:rPr lang="en-US" altLang="ko-KR" dirty="0"/>
              <a:t>	 </a:t>
            </a:r>
            <a:r>
              <a:rPr lang="ko-KR" altLang="en-US" b="1" dirty="0">
                <a:solidFill>
                  <a:srgbClr val="FF7C80"/>
                </a:solidFill>
              </a:rPr>
              <a:t>획득한 특성은 한 게임</a:t>
            </a:r>
            <a:r>
              <a:rPr lang="en-US" altLang="ko-KR" b="1" dirty="0">
                <a:solidFill>
                  <a:srgbClr val="FF7C80"/>
                </a:solidFill>
              </a:rPr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스테이지가 끝나면 리셋 된다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265113" indent="-265113">
              <a:buNone/>
            </a:pP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9DC93-B186-4B10-8484-296D76CF704A}"/>
              </a:ext>
            </a:extLst>
          </p:cNvPr>
          <p:cNvGrpSpPr/>
          <p:nvPr/>
        </p:nvGrpSpPr>
        <p:grpSpPr>
          <a:xfrm>
            <a:off x="521109" y="1809023"/>
            <a:ext cx="3419802" cy="1923638"/>
            <a:chOff x="4937166" y="1763277"/>
            <a:chExt cx="3419802" cy="19236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66004A-56D1-49DA-8D69-EE57BA9E3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7" y="1763277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EFE80A5-C26E-44EF-ADB0-28D3FA8EC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20579" b="67852"/>
            <a:stretch/>
          </p:blipFill>
          <p:spPr>
            <a:xfrm>
              <a:off x="6421244" y="1859630"/>
              <a:ext cx="1810539" cy="4305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3F1098-A1A9-4591-B5CD-C23DDAF37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55393" b="28551"/>
            <a:stretch/>
          </p:blipFill>
          <p:spPr>
            <a:xfrm rot="5400000">
              <a:off x="7519848" y="2433521"/>
              <a:ext cx="1070530" cy="353340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F454BD-A7C8-45A9-A3BA-1E45F72BEE8D}"/>
                </a:ext>
              </a:extLst>
            </p:cNvPr>
            <p:cNvCxnSpPr>
              <a:cxnSpLocks/>
            </p:cNvCxnSpPr>
            <p:nvPr/>
          </p:nvCxnSpPr>
          <p:spPr>
            <a:xfrm>
              <a:off x="4937167" y="27885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68B2507-8B93-4528-9E00-B533BA007F74}"/>
                </a:ext>
              </a:extLst>
            </p:cNvPr>
            <p:cNvCxnSpPr/>
            <p:nvPr/>
          </p:nvCxnSpPr>
          <p:spPr>
            <a:xfrm>
              <a:off x="4937167" y="24456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10D79C-A65B-4FFB-BFE8-8B82394A2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6" y="3350960"/>
              <a:ext cx="3419801" cy="282861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F534CD-E059-406A-AF2D-F43222CEB5E2}"/>
                </a:ext>
              </a:extLst>
            </p:cNvPr>
            <p:cNvSpPr/>
            <p:nvPr/>
          </p:nvSpPr>
          <p:spPr>
            <a:xfrm>
              <a:off x="7898919" y="2166376"/>
              <a:ext cx="265135" cy="2345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3EFC693-CF5E-4020-9F7F-8EE018618810}"/>
                </a:ext>
              </a:extLst>
            </p:cNvPr>
            <p:cNvSpPr/>
            <p:nvPr/>
          </p:nvSpPr>
          <p:spPr>
            <a:xfrm>
              <a:off x="5180863" y="214914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A9E78-EF53-49F5-B00F-B48E02FE163D}"/>
                </a:ext>
              </a:extLst>
            </p:cNvPr>
            <p:cNvSpPr/>
            <p:nvPr/>
          </p:nvSpPr>
          <p:spPr>
            <a:xfrm>
              <a:off x="5180862" y="246468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해당 특성 이름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F927BD-B4EB-4C12-8A55-2E2C5A370CAE}"/>
                </a:ext>
              </a:extLst>
            </p:cNvPr>
            <p:cNvSpPr/>
            <p:nvPr/>
          </p:nvSpPr>
          <p:spPr>
            <a:xfrm>
              <a:off x="5180862" y="2796514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ko-KR" altLang="en-US" sz="1200" dirty="0">
                  <a:solidFill>
                    <a:schemeClr val="tx1"/>
                  </a:solidFill>
                </a:rPr>
                <a:t>위치 확인용  </a:t>
              </a:r>
              <a:r>
                <a:rPr lang="en-US" altLang="ko-KR" sz="1200" dirty="0">
                  <a:solidFill>
                    <a:schemeClr val="tx1"/>
                  </a:solidFill>
                </a:rPr>
                <a:t>BAR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설치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678D8C2-3948-4F2A-83D1-AC6A798B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60" y="2753270"/>
              <a:ext cx="374094" cy="597690"/>
            </a:xfrm>
            <a:prstGeom prst="rect">
              <a:avLst/>
            </a:prstGeom>
          </p:spPr>
        </p:pic>
      </p:grpSp>
      <p:sp>
        <p:nvSpPr>
          <p:cNvPr id="14" name="제목 13">
            <a:extLst>
              <a:ext uri="{FF2B5EF4-FFF2-40B4-BE49-F238E27FC236}">
                <a16:creationId xmlns:a16="http://schemas.microsoft.com/office/drawing/2014/main" id="{DA441406-F51E-4933-96F3-999D9FBF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664685" y="1806843"/>
            <a:ext cx="4096398" cy="19227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예시 특성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140174"/>
            <a:ext cx="1990378" cy="3182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돌격전사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4109532" y="1805989"/>
            <a:ext cx="234824" cy="19236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r="34662" b="28551"/>
          <a:stretch/>
        </p:blipFill>
        <p:spPr>
          <a:xfrm rot="5400000">
            <a:off x="4165757" y="3212811"/>
            <a:ext cx="699462" cy="3533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33" y="2129035"/>
            <a:ext cx="1752423" cy="521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ko-KR" altLang="en-US" sz="1200" dirty="0">
                <a:solidFill>
                  <a:schemeClr val="tx1"/>
                </a:solidFill>
              </a:rPr>
              <a:t> 당한 적을 투사체 취급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29" y="2777394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투사체가 폭발 유발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8619" y="3245491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 개수 </a:t>
            </a:r>
            <a:r>
              <a:rPr lang="en-US" altLang="ko-KR" sz="1200" dirty="0">
                <a:solidFill>
                  <a:schemeClr val="tx1"/>
                </a:solidFill>
              </a:rPr>
              <a:t>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>
            <a:cxnSpLocks/>
            <a:stCxn id="35" idx="1"/>
            <a:endCxn id="41" idx="3"/>
          </p:cNvCxnSpPr>
          <p:nvPr/>
        </p:nvCxnSpPr>
        <p:spPr>
          <a:xfrm>
            <a:off x="9508756" y="2389901"/>
            <a:ext cx="330569" cy="1656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cxnSpLocks/>
            <a:stCxn id="36" idx="1"/>
            <a:endCxn id="41" idx="3"/>
          </p:cNvCxnSpPr>
          <p:nvPr/>
        </p:nvCxnSpPr>
        <p:spPr>
          <a:xfrm flipV="1">
            <a:off x="9508756" y="2555527"/>
            <a:ext cx="330569" cy="4257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cxnSpLocks/>
            <a:stCxn id="37" idx="1"/>
            <a:endCxn id="41" idx="3"/>
          </p:cNvCxnSpPr>
          <p:nvPr/>
        </p:nvCxnSpPr>
        <p:spPr>
          <a:xfrm flipV="1">
            <a:off x="9511046" y="2555527"/>
            <a:ext cx="328279" cy="89388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39325" y="2351610"/>
            <a:ext cx="1771381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근접 캐릭터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cxnSpLocks/>
            <a:stCxn id="41" idx="2"/>
            <a:endCxn id="66" idx="0"/>
          </p:cNvCxnSpPr>
          <p:nvPr/>
        </p:nvCxnSpPr>
        <p:spPr>
          <a:xfrm rot="16200000" flipH="1">
            <a:off x="10651929" y="2832528"/>
            <a:ext cx="156636" cy="104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49790" y="2916079"/>
            <a:ext cx="1771381" cy="658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몬스터를 투사체로 쓰는 검사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0031EC07-C65F-4319-A26E-DE9B8A32C338}"/>
              </a:ext>
            </a:extLst>
          </p:cNvPr>
          <p:cNvSpPr txBox="1">
            <a:spLocks/>
          </p:cNvSpPr>
          <p:nvPr/>
        </p:nvSpPr>
        <p:spPr>
          <a:xfrm>
            <a:off x="521109" y="1805989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0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87CCBB0-2BA4-4C1F-B81F-1B69673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230B3D-D0FB-40E8-80D4-0E8097677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 개요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장르 단위 시장성</a:t>
            </a:r>
            <a:r>
              <a:rPr lang="en-US" altLang="ko-KR" dirty="0"/>
              <a:t>, </a:t>
            </a:r>
            <a:r>
              <a:rPr lang="ko-KR" altLang="en-US" dirty="0"/>
              <a:t>유저 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타깃 유저 층 분석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모티브 게임의 핵심 경험과 재미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ko-KR" altLang="en-US" dirty="0"/>
              <a:t>타 게임에서 차용 할 요소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제안 게임 공통 컨셉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제안 게임 세부 컨셉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러닝 장르 강조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액션 장르 강조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보스 콘텐츠 강조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컨셉 제안 종합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7730202" y="5033962"/>
            <a:ext cx="4067277" cy="129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소요 시간</a:t>
            </a:r>
            <a:r>
              <a:rPr lang="en-US" altLang="ko-KR" sz="1200" dirty="0">
                <a:solidFill>
                  <a:schemeClr val="tx1"/>
                </a:solidFill>
              </a:rPr>
              <a:t>: 32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09.03 6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09.05, 12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09.06, 5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449956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C21A2-0873-4DCE-9A5A-2FB7C453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08B05-1BF6-4F96-AFBE-A85D3E10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67649"/>
          </a:xfrm>
        </p:spPr>
        <p:txBody>
          <a:bodyPr/>
          <a:lstStyle/>
          <a:p>
            <a:r>
              <a:rPr lang="ko-KR" altLang="en-US" dirty="0"/>
              <a:t>장비 시스템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568C1-2758-40BF-B05A-A0D38577D756}"/>
              </a:ext>
            </a:extLst>
          </p:cNvPr>
          <p:cNvSpPr>
            <a:spLocks noChangeAspect="1"/>
          </p:cNvSpPr>
          <p:nvPr/>
        </p:nvSpPr>
        <p:spPr>
          <a:xfrm>
            <a:off x="606389" y="2617589"/>
            <a:ext cx="7278764" cy="4094305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B84D4-54B6-4AEE-9C2A-E9A5C54A8D19}"/>
              </a:ext>
            </a:extLst>
          </p:cNvPr>
          <p:cNvSpPr/>
          <p:nvPr/>
        </p:nvSpPr>
        <p:spPr>
          <a:xfrm rot="10800000" flipV="1">
            <a:off x="3889416" y="2623042"/>
            <a:ext cx="3995737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플레이입장권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보석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골드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630E6-8F63-4E3E-934E-9D639893D6D0}"/>
              </a:ext>
            </a:extLst>
          </p:cNvPr>
          <p:cNvSpPr/>
          <p:nvPr/>
        </p:nvSpPr>
        <p:spPr>
          <a:xfrm rot="10800000" flipV="1">
            <a:off x="7150409" y="2623042"/>
            <a:ext cx="734744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ESC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EA6988-0B04-4B78-A29E-2FC6BC230EE3}"/>
              </a:ext>
            </a:extLst>
          </p:cNvPr>
          <p:cNvSpPr/>
          <p:nvPr/>
        </p:nvSpPr>
        <p:spPr>
          <a:xfrm rot="10800000" flipV="1">
            <a:off x="606389" y="2627773"/>
            <a:ext cx="1546540" cy="4573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메인 화면으로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8DA34AE2-FB6A-4378-83FA-E01C9DE928CF}"/>
              </a:ext>
            </a:extLst>
          </p:cNvPr>
          <p:cNvSpPr/>
          <p:nvPr/>
        </p:nvSpPr>
        <p:spPr>
          <a:xfrm rot="13435047">
            <a:off x="6782406" y="5686584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305E58-6B7C-42D9-B472-0E98BCF87184}"/>
              </a:ext>
            </a:extLst>
          </p:cNvPr>
          <p:cNvSpPr/>
          <p:nvPr/>
        </p:nvSpPr>
        <p:spPr>
          <a:xfrm rot="2586024">
            <a:off x="792046" y="5691733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11C3D2-6F69-40AE-B3CE-691F98963AA7}"/>
              </a:ext>
            </a:extLst>
          </p:cNvPr>
          <p:cNvSpPr/>
          <p:nvPr/>
        </p:nvSpPr>
        <p:spPr>
          <a:xfrm rot="10800000" flipV="1">
            <a:off x="599548" y="3384619"/>
            <a:ext cx="1543421" cy="2104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81284C-0F58-4CA3-B7A2-6BBD5B75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" y="3437801"/>
            <a:ext cx="1248230" cy="19942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AD3559-F4A0-4DC1-8806-796BE9E7E08B}"/>
              </a:ext>
            </a:extLst>
          </p:cNvPr>
          <p:cNvSpPr/>
          <p:nvPr/>
        </p:nvSpPr>
        <p:spPr>
          <a:xfrm rot="10800000" flipV="1">
            <a:off x="599545" y="3092067"/>
            <a:ext cx="1546539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en-US" altLang="ko-KR" sz="1200" dirty="0">
                <a:solidFill>
                  <a:schemeClr val="tx1"/>
                </a:solidFill>
              </a:rPr>
              <a:t>NAME)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7D17D-2CE0-4FFB-AA24-FB1B47013C51}"/>
              </a:ext>
            </a:extLst>
          </p:cNvPr>
          <p:cNvSpPr/>
          <p:nvPr/>
        </p:nvSpPr>
        <p:spPr>
          <a:xfrm rot="10800000" flipV="1">
            <a:off x="3817501" y="3384619"/>
            <a:ext cx="1018933" cy="1203961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F07AAD-6D79-4ABA-B6B9-63DBF4EF6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51" y="3430732"/>
            <a:ext cx="694834" cy="11117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F43FE7-966C-468A-BEE2-7FDF73083AC4}"/>
              </a:ext>
            </a:extLst>
          </p:cNvPr>
          <p:cNvSpPr/>
          <p:nvPr/>
        </p:nvSpPr>
        <p:spPr>
          <a:xfrm rot="10800000" flipV="1">
            <a:off x="4836433" y="3384620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080EF-AE56-4DBD-80A0-708068AED699}"/>
              </a:ext>
            </a:extLst>
          </p:cNvPr>
          <p:cNvSpPr/>
          <p:nvPr/>
        </p:nvSpPr>
        <p:spPr>
          <a:xfrm rot="10800000" flipV="1">
            <a:off x="4836431" y="3972564"/>
            <a:ext cx="2766805" cy="616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감전 등의 능력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인 게임에서 얻는 능력들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5AA2C8-D1A9-4E11-88FF-3AA1A1A8053B}"/>
              </a:ext>
            </a:extLst>
          </p:cNvPr>
          <p:cNvSpPr/>
          <p:nvPr/>
        </p:nvSpPr>
        <p:spPr>
          <a:xfrm rot="10800000" flipV="1">
            <a:off x="3817500" y="3094185"/>
            <a:ext cx="3775778" cy="29427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4FB65-6F4B-428A-A1E1-7E454A86B50F}"/>
              </a:ext>
            </a:extLst>
          </p:cNvPr>
          <p:cNvSpPr/>
          <p:nvPr/>
        </p:nvSpPr>
        <p:spPr>
          <a:xfrm rot="10800000" flipV="1">
            <a:off x="3817466" y="4534112"/>
            <a:ext cx="1018933" cy="981092"/>
          </a:xfrm>
          <a:prstGeom prst="rect">
            <a:avLst/>
          </a:prstGeom>
          <a:solidFill>
            <a:srgbClr val="858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F88EA2-2A93-4A7D-8B40-000F7EA34B3E}"/>
              </a:ext>
            </a:extLst>
          </p:cNvPr>
          <p:cNvSpPr/>
          <p:nvPr/>
        </p:nvSpPr>
        <p:spPr>
          <a:xfrm rot="10800000" flipV="1">
            <a:off x="4836400" y="4534113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4B7E0-8862-4BFD-ABF2-CC0AA085C9B5}"/>
              </a:ext>
            </a:extLst>
          </p:cNvPr>
          <p:cNvSpPr/>
          <p:nvPr/>
        </p:nvSpPr>
        <p:spPr>
          <a:xfrm rot="10800000" flipV="1">
            <a:off x="4836396" y="5122057"/>
            <a:ext cx="2766805" cy="3931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02444A-B7E1-4215-A5FF-067051D9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6"/>
          <a:stretch/>
        </p:blipFill>
        <p:spPr>
          <a:xfrm>
            <a:off x="4117179" y="4566190"/>
            <a:ext cx="694834" cy="94901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0360F-EEEE-45B2-8667-A46B38C00494}"/>
              </a:ext>
            </a:extLst>
          </p:cNvPr>
          <p:cNvSpPr/>
          <p:nvPr/>
        </p:nvSpPr>
        <p:spPr>
          <a:xfrm rot="10800000" flipV="1">
            <a:off x="2149780" y="3382938"/>
            <a:ext cx="1685446" cy="2132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7A67-FF66-481C-A613-330647651D9E}"/>
              </a:ext>
            </a:extLst>
          </p:cNvPr>
          <p:cNvSpPr/>
          <p:nvPr/>
        </p:nvSpPr>
        <p:spPr>
          <a:xfrm rot="10800000" flipV="1">
            <a:off x="2146663" y="3092067"/>
            <a:ext cx="1692257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착용 중인 장비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972AA6-9203-4373-BDCF-106993E500F6}"/>
              </a:ext>
            </a:extLst>
          </p:cNvPr>
          <p:cNvSpPr/>
          <p:nvPr/>
        </p:nvSpPr>
        <p:spPr>
          <a:xfrm rot="10800000" flipV="1">
            <a:off x="2306861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5D1606-89A6-4CC8-BDAB-C5D1AC9CFC7A}"/>
              </a:ext>
            </a:extLst>
          </p:cNvPr>
          <p:cNvSpPr/>
          <p:nvPr/>
        </p:nvSpPr>
        <p:spPr>
          <a:xfrm rot="10800000" flipV="1">
            <a:off x="2306861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21320-256C-49BD-AB12-B7AF094FC96E}"/>
              </a:ext>
            </a:extLst>
          </p:cNvPr>
          <p:cNvSpPr/>
          <p:nvPr/>
        </p:nvSpPr>
        <p:spPr>
          <a:xfrm rot="10800000" flipV="1">
            <a:off x="3078709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A35A9-1A19-4CE1-A416-2CBDC8C41D67}"/>
              </a:ext>
            </a:extLst>
          </p:cNvPr>
          <p:cNvSpPr/>
          <p:nvPr/>
        </p:nvSpPr>
        <p:spPr>
          <a:xfrm rot="10800000" flipV="1">
            <a:off x="3060808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D08D42-46FF-4A0E-BA19-907B10304BDF}"/>
              </a:ext>
            </a:extLst>
          </p:cNvPr>
          <p:cNvSpPr/>
          <p:nvPr/>
        </p:nvSpPr>
        <p:spPr>
          <a:xfrm rot="10800000" flipV="1">
            <a:off x="4985067" y="3094185"/>
            <a:ext cx="2319973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A18E-F060-42EB-95F3-7E796CA7D199}"/>
              </a:ext>
            </a:extLst>
          </p:cNvPr>
          <p:cNvSpPr/>
          <p:nvPr/>
        </p:nvSpPr>
        <p:spPr>
          <a:xfrm rot="10800000" flipV="1">
            <a:off x="5756914" y="3094185"/>
            <a:ext cx="1836364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C74C2-F863-4DA6-88C5-C031230F6584}"/>
              </a:ext>
            </a:extLst>
          </p:cNvPr>
          <p:cNvSpPr/>
          <p:nvPr/>
        </p:nvSpPr>
        <p:spPr>
          <a:xfrm rot="10800000" flipV="1">
            <a:off x="6586986" y="3094185"/>
            <a:ext cx="1018011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7593278" y="3085164"/>
            <a:ext cx="298685" cy="244677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80208F67-89F9-4181-B92D-24EC64816F87}"/>
              </a:ext>
            </a:extLst>
          </p:cNvPr>
          <p:cNvGrpSpPr/>
          <p:nvPr/>
        </p:nvGrpSpPr>
        <p:grpSpPr>
          <a:xfrm>
            <a:off x="1758579" y="5510494"/>
            <a:ext cx="1723563" cy="1179184"/>
            <a:chOff x="1758579" y="5510494"/>
            <a:chExt cx="1723563" cy="11791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DB1A68-18C9-4D2D-98C7-6643D32552E1}"/>
                </a:ext>
              </a:extLst>
            </p:cNvPr>
            <p:cNvSpPr/>
            <p:nvPr/>
          </p:nvSpPr>
          <p:spPr>
            <a:xfrm rot="10800000" flipV="1">
              <a:off x="1758579" y="5510494"/>
              <a:ext cx="746556" cy="6845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3A209F-79BF-4655-8743-9C8606C39C73}"/>
                </a:ext>
              </a:extLst>
            </p:cNvPr>
            <p:cNvSpPr/>
            <p:nvPr/>
          </p:nvSpPr>
          <p:spPr>
            <a:xfrm rot="10800000" flipV="1">
              <a:off x="1759215" y="61917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3B410D-B0C9-4B36-9C86-E01CA095AC85}"/>
                </a:ext>
              </a:extLst>
            </p:cNvPr>
            <p:cNvSpPr/>
            <p:nvPr/>
          </p:nvSpPr>
          <p:spPr>
            <a:xfrm rot="10800000" flipV="1">
              <a:off x="2505140" y="55186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13A757-2D05-4C23-BB21-5CD6D935A1F4}"/>
                </a:ext>
              </a:extLst>
            </p:cNvPr>
            <p:cNvSpPr/>
            <p:nvPr/>
          </p:nvSpPr>
          <p:spPr>
            <a:xfrm rot="10800000" flipV="1">
              <a:off x="2505139" y="58112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823202" y="5409882"/>
            <a:ext cx="675101" cy="78699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6A8E994-B097-4725-B5E9-6D661DA7BB27}"/>
              </a:ext>
            </a:extLst>
          </p:cNvPr>
          <p:cNvGrpSpPr/>
          <p:nvPr/>
        </p:nvGrpSpPr>
        <p:grpSpPr>
          <a:xfrm>
            <a:off x="3554177" y="5523754"/>
            <a:ext cx="1723563" cy="1179184"/>
            <a:chOff x="3554177" y="5523754"/>
            <a:chExt cx="1723563" cy="117918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7F588B9-6CA0-43F8-ABB4-40DCA5338ADA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F4E8C5F-2567-4D77-8CD4-6525A0B3747B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6B65F9-7FC3-4349-BB39-A03BFC9A2824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03661-A9C0-4368-AE00-C569F1C13EAF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785E93-FB30-4B7D-A239-6321393AFD73}"/>
              </a:ext>
            </a:extLst>
          </p:cNvPr>
          <p:cNvGrpSpPr/>
          <p:nvPr/>
        </p:nvGrpSpPr>
        <p:grpSpPr>
          <a:xfrm>
            <a:off x="5393364" y="5540509"/>
            <a:ext cx="1723563" cy="1179184"/>
            <a:chOff x="1910979" y="5662894"/>
            <a:chExt cx="1723563" cy="117918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EBC58D3-22AD-45B3-9E81-4EE634C212B5}"/>
                </a:ext>
              </a:extLst>
            </p:cNvPr>
            <p:cNvSpPr/>
            <p:nvPr/>
          </p:nvSpPr>
          <p:spPr>
            <a:xfrm rot="10800000" flipV="1">
              <a:off x="1910979" y="5662894"/>
              <a:ext cx="746556" cy="684551"/>
            </a:xfrm>
            <a:prstGeom prst="rect">
              <a:avLst/>
            </a:prstGeom>
            <a:solidFill>
              <a:srgbClr val="8585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4C2493-A59A-49CC-B4DF-2AF0B11C17AD}"/>
                </a:ext>
              </a:extLst>
            </p:cNvPr>
            <p:cNvSpPr/>
            <p:nvPr/>
          </p:nvSpPr>
          <p:spPr>
            <a:xfrm rot="10800000" flipV="1">
              <a:off x="1911615" y="63441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48BDCC-C7C4-4F10-9363-3A0B8C15018E}"/>
                </a:ext>
              </a:extLst>
            </p:cNvPr>
            <p:cNvSpPr/>
            <p:nvPr/>
          </p:nvSpPr>
          <p:spPr>
            <a:xfrm rot="10800000" flipV="1">
              <a:off x="2657540" y="56710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4C0C83-B7B0-46BB-9923-B659A26C31FE}"/>
                </a:ext>
              </a:extLst>
            </p:cNvPr>
            <p:cNvSpPr/>
            <p:nvPr/>
          </p:nvSpPr>
          <p:spPr>
            <a:xfrm rot="10800000" flipV="1">
              <a:off x="2657539" y="59636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EED47A06-CE11-4045-802C-FC7774EFC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5457987" y="5439897"/>
            <a:ext cx="675101" cy="78699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014FE0A-8EF5-4BCB-8CC0-C8FC9C06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3618800" y="5423142"/>
            <a:ext cx="675101" cy="786990"/>
          </a:xfrm>
          <a:prstGeom prst="rect">
            <a:avLst/>
          </a:prstGeom>
        </p:spPr>
      </p:pic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9D07AEDD-3927-4A98-9D1D-70924BE41AB4}"/>
              </a:ext>
            </a:extLst>
          </p:cNvPr>
          <p:cNvSpPr/>
          <p:nvPr/>
        </p:nvSpPr>
        <p:spPr>
          <a:xfrm rot="2586024">
            <a:off x="905072" y="5948375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77B38DDA-FB6C-4CE7-A862-4DD8EBCE6BBD}"/>
              </a:ext>
            </a:extLst>
          </p:cNvPr>
          <p:cNvSpPr/>
          <p:nvPr/>
        </p:nvSpPr>
        <p:spPr>
          <a:xfrm rot="13432413">
            <a:off x="7139064" y="5967344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55B908BB-EE20-4DEA-B782-D52D0AD59516}"/>
              </a:ext>
            </a:extLst>
          </p:cNvPr>
          <p:cNvSpPr txBox="1">
            <a:spLocks/>
          </p:cNvSpPr>
          <p:nvPr/>
        </p:nvSpPr>
        <p:spPr>
          <a:xfrm>
            <a:off x="596429" y="1799392"/>
            <a:ext cx="11261273" cy="159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캐릭터에 장착하여 능력치를 올려주는 기능을 가진 아이템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플레이 보상으로 얻은 재화로 장비를 해금하고</a:t>
            </a:r>
            <a:r>
              <a:rPr lang="en-US" altLang="ko-KR" dirty="0"/>
              <a:t>, </a:t>
            </a:r>
            <a:r>
              <a:rPr lang="ko-KR" altLang="en-US" dirty="0"/>
              <a:t>캐릭터에게 장착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66FC44-48A7-4EFF-8AE9-02E1F01B3021}"/>
              </a:ext>
            </a:extLst>
          </p:cNvPr>
          <p:cNvSpPr/>
          <p:nvPr/>
        </p:nvSpPr>
        <p:spPr>
          <a:xfrm>
            <a:off x="7868463" y="2559165"/>
            <a:ext cx="398923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장비 아이템 컨셉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일정 량의 </a:t>
            </a:r>
            <a:r>
              <a:rPr lang="ko-KR" altLang="en-US" sz="1400" dirty="0" err="1">
                <a:latin typeface="+mj-ea"/>
                <a:ea typeface="+mj-ea"/>
              </a:rPr>
              <a:t>능력치</a:t>
            </a:r>
            <a:r>
              <a:rPr lang="ko-KR" altLang="en-US" sz="1400" dirty="0">
                <a:latin typeface="+mj-ea"/>
                <a:ea typeface="+mj-ea"/>
              </a:rPr>
              <a:t> 상승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스테이지 내에서 만 얻을 수 있는 무작위 특성 중 일부가 옵션으로 적용 됨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355600" indent="-355600">
              <a:lnSpc>
                <a:spcPct val="150000"/>
              </a:lnSpc>
            </a:pPr>
            <a:r>
              <a:rPr lang="en-US" sz="1400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무작위 부분에 유저가 관여 할 수 있는 부분을 만들어 부정적인 피드백을 완화</a:t>
            </a:r>
            <a:endParaRPr lang="en-US" altLang="ko-KR" sz="1400" b="1" dirty="0">
              <a:latin typeface="+mj-ea"/>
              <a:ea typeface="+mj-ea"/>
            </a:endParaRPr>
          </a:p>
          <a:p>
            <a:pPr marL="355600" indent="-355600"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3.   </a:t>
            </a:r>
            <a:r>
              <a:rPr lang="ko-KR" altLang="en-US" sz="1400" dirty="0">
                <a:latin typeface="+mj-ea"/>
                <a:ea typeface="+mj-ea"/>
              </a:rPr>
              <a:t>플레이를 통해 얻은 재화로 강화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55600" indent="-355600">
              <a:lnSpc>
                <a:spcPct val="1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58D511-D749-4976-B4CE-EE3DA9FBBB62}"/>
              </a:ext>
            </a:extLst>
          </p:cNvPr>
          <p:cNvSpPr/>
          <p:nvPr/>
        </p:nvSpPr>
        <p:spPr>
          <a:xfrm rot="10800000" flipV="1">
            <a:off x="1774705" y="5512771"/>
            <a:ext cx="1728467" cy="1173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74AF12-B033-44E9-889B-85C2274B2F19}"/>
              </a:ext>
            </a:extLst>
          </p:cNvPr>
          <p:cNvSpPr/>
          <p:nvPr/>
        </p:nvSpPr>
        <p:spPr>
          <a:xfrm rot="10800000" flipV="1">
            <a:off x="1137859" y="4956905"/>
            <a:ext cx="1005080" cy="53194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 정보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5C000B-D571-4A41-AA4E-D0454731B537}"/>
              </a:ext>
            </a:extLst>
          </p:cNvPr>
          <p:cNvSpPr/>
          <p:nvPr/>
        </p:nvSpPr>
        <p:spPr>
          <a:xfrm rot="10800000" flipV="1">
            <a:off x="2130182" y="2627773"/>
            <a:ext cx="1759234" cy="472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도움말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48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386" y="731682"/>
            <a:ext cx="10176014" cy="20945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전사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286" y="2920050"/>
            <a:ext cx="7198900" cy="39379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세부 컨셉 제안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dirty="0"/>
              <a:t>1.</a:t>
            </a:r>
            <a:r>
              <a:rPr lang="ko-KR" altLang="en-US" dirty="0">
                <a:solidFill>
                  <a:schemeClr val="bg1"/>
                </a:solidFill>
              </a:rPr>
              <a:t>러닝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2.</a:t>
            </a:r>
            <a:r>
              <a:rPr lang="ko-KR" altLang="en-US" dirty="0">
                <a:solidFill>
                  <a:schemeClr val="bg1"/>
                </a:solidFill>
              </a:rPr>
              <a:t>액션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3.</a:t>
            </a:r>
            <a:r>
              <a:rPr lang="ko-KR" altLang="en-US" dirty="0">
                <a:solidFill>
                  <a:schemeClr val="bg1"/>
                </a:solidFill>
              </a:rPr>
              <a:t>보스</a:t>
            </a:r>
            <a:r>
              <a:rPr lang="ko-KR" altLang="en-US" dirty="0"/>
              <a:t> 전 위주로</a:t>
            </a:r>
            <a:endParaRPr 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96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1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175190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러닝 장르 성향을 강화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빠른 속도와 장애물과 몬스터에 즉각적인 반응을 하는 것 유도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태그 시스템을 통해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상황에 맞는 스킬과 캐릭터를 유저가 선택해 </a:t>
            </a:r>
            <a:r>
              <a:rPr lang="ko-KR" altLang="en-US" sz="1400" dirty="0">
                <a:latin typeface="+mn-ea"/>
              </a:rPr>
              <a:t>쓸 수 있도록</a:t>
            </a:r>
            <a:endParaRPr lang="en-US" altLang="ko-KR" sz="1400" dirty="0">
              <a:latin typeface="+mn-ea"/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</a:rPr>
              <a:t>태그 시스템</a:t>
            </a:r>
            <a:r>
              <a:rPr lang="en-US" altLang="ko-KR" sz="1400" dirty="0"/>
              <a:t>: </a:t>
            </a:r>
            <a:r>
              <a:rPr lang="ko-KR" altLang="en-US" sz="1400" dirty="0"/>
              <a:t>예비 캐릭터를 등록 해 뒀다가</a:t>
            </a:r>
            <a:r>
              <a:rPr lang="en-US" altLang="ko-KR" sz="1400" dirty="0"/>
              <a:t> </a:t>
            </a:r>
            <a:r>
              <a:rPr lang="ko-KR" altLang="en-US" sz="1400" dirty="0"/>
              <a:t>태그</a:t>
            </a:r>
            <a:r>
              <a:rPr lang="en-US" altLang="ko-KR" sz="1400" dirty="0"/>
              <a:t>(</a:t>
            </a:r>
            <a:r>
              <a:rPr lang="ko-KR" altLang="en-US" sz="1400" dirty="0"/>
              <a:t>교체</a:t>
            </a:r>
            <a:r>
              <a:rPr lang="en-US" altLang="ko-KR" sz="1400" dirty="0"/>
              <a:t>)</a:t>
            </a:r>
            <a:r>
              <a:rPr lang="ko-KR" altLang="en-US" sz="1400" dirty="0"/>
              <a:t> 시 캐릭터 별 효과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쿨타임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수 이상의 </a:t>
            </a:r>
            <a:r>
              <a:rPr lang="ko-KR" altLang="en-US" sz="1400" dirty="0" err="1"/>
              <a:t>몹을</a:t>
            </a:r>
            <a:r>
              <a:rPr lang="ko-KR" altLang="en-US" sz="1400" dirty="0"/>
              <a:t> 처치</a:t>
            </a:r>
            <a:r>
              <a:rPr lang="en-US" altLang="ko-KR" sz="1400" dirty="0"/>
              <a:t> </a:t>
            </a:r>
            <a:r>
              <a:rPr lang="ko-KR" altLang="en-US" sz="1400" dirty="0"/>
              <a:t>시 발동</a:t>
            </a:r>
            <a:r>
              <a:rPr lang="en-US" altLang="ko-KR" sz="1400" dirty="0"/>
              <a:t>. </a:t>
            </a:r>
            <a:r>
              <a:rPr lang="ko-KR" altLang="en-US" sz="1400" dirty="0"/>
              <a:t>무적 달리기 등 러닝에 관련된 다양한 효과</a:t>
            </a:r>
            <a:r>
              <a:rPr lang="en-US" altLang="ko-KR" sz="14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77594" y="3659981"/>
            <a:ext cx="4075019" cy="2285981"/>
            <a:chOff x="833508" y="4183821"/>
            <a:chExt cx="4075019" cy="22859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93" y="4183821"/>
              <a:ext cx="4069249" cy="22859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13354F-C818-4DE3-BD6C-926E91FCB799}"/>
                </a:ext>
              </a:extLst>
            </p:cNvPr>
            <p:cNvSpPr>
              <a:spLocks/>
            </p:cNvSpPr>
            <p:nvPr/>
          </p:nvSpPr>
          <p:spPr>
            <a:xfrm>
              <a:off x="833508" y="4183821"/>
              <a:ext cx="4072134" cy="2285981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2" t="18366" r="1" b="29965"/>
            <a:stretch/>
          </p:blipFill>
          <p:spPr>
            <a:xfrm>
              <a:off x="3009900" y="4603681"/>
              <a:ext cx="1898627" cy="1181170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777594" y="5945962"/>
            <a:ext cx="4162706" cy="63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기존 패시브 스킬을 제외한 스킬들이 태그 시 발동 되는 방식으로 바뀜</a:t>
            </a:r>
            <a:r>
              <a:rPr lang="en-US" altLang="ko-KR" sz="1200" dirty="0"/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77595" y="3659981"/>
            <a:ext cx="4072134" cy="29186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13" y="3627883"/>
            <a:ext cx="5016500" cy="28430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84948" b="40823"/>
          <a:stretch/>
        </p:blipFill>
        <p:spPr>
          <a:xfrm>
            <a:off x="5103328" y="4076256"/>
            <a:ext cx="755078" cy="1235111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5960007" y="4114812"/>
            <a:ext cx="4162706" cy="133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태그 시스템 </a:t>
            </a:r>
            <a:r>
              <a:rPr lang="en-US" altLang="ko-KR" sz="1200" dirty="0"/>
              <a:t>UI </a:t>
            </a:r>
            <a:r>
              <a:rPr lang="ko-KR" altLang="en-US" sz="1200" dirty="0"/>
              <a:t>예시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E8BCF-3A84-46B9-9BBB-AD872E9DE8B6}"/>
              </a:ext>
            </a:extLst>
          </p:cNvPr>
          <p:cNvSpPr/>
          <p:nvPr/>
        </p:nvSpPr>
        <p:spPr>
          <a:xfrm>
            <a:off x="777594" y="3011689"/>
            <a:ext cx="11080109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dirty="0"/>
              <a:t>러닝 장르 게임에 공격과 무작위 특성이 추가 된 형태가 될 것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생성 </a:t>
            </a:r>
            <a:r>
              <a:rPr lang="ko-KR" altLang="en-US" sz="1200" b="1" dirty="0">
                <a:solidFill>
                  <a:srgbClr val="FF7C80"/>
                </a:solidFill>
              </a:rPr>
              <a:t>타이밍은 좀 더 규칙적으로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공격력과 몬스터 체력은 낮고</a:t>
            </a:r>
            <a:r>
              <a:rPr lang="en-US" altLang="ko-KR" sz="1200" dirty="0"/>
              <a:t>,</a:t>
            </a:r>
            <a:r>
              <a:rPr lang="ko-KR" altLang="en-US" sz="1200" dirty="0"/>
              <a:t> 절벽 설치 등 </a:t>
            </a:r>
            <a:endParaRPr lang="en-US" altLang="ko-KR" sz="1200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레벨 디자인을 통해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멀리 가는 것을 방해 하는 요소 추가</a:t>
            </a:r>
            <a:r>
              <a:rPr lang="en-US" altLang="ko-KR" sz="1200" b="1" dirty="0">
                <a:solidFill>
                  <a:srgbClr val="FF7C80"/>
                </a:solidFill>
              </a:rPr>
              <a:t>. </a:t>
            </a:r>
            <a:r>
              <a:rPr lang="ko-KR" altLang="en-US" sz="1200" dirty="0"/>
              <a:t>무작위 특성 또한 캐릭터의 체력과 이동 속도</a:t>
            </a:r>
            <a:r>
              <a:rPr lang="en-US" altLang="ko-KR" sz="1200" dirty="0"/>
              <a:t>, </a:t>
            </a:r>
            <a:r>
              <a:rPr lang="ko-KR" altLang="en-US" sz="1200" dirty="0"/>
              <a:t>충돌 시 데미지 감소 등의 </a:t>
            </a:r>
            <a:r>
              <a:rPr lang="ko-KR" altLang="en-US" sz="1200" b="1" dirty="0">
                <a:solidFill>
                  <a:srgbClr val="FF7C80"/>
                </a:solidFill>
              </a:rPr>
              <a:t>러닝에 관련된 효과</a:t>
            </a:r>
            <a:r>
              <a:rPr lang="ko-KR" altLang="en-US" sz="1200" dirty="0"/>
              <a:t>를 가질 것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25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0839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879072" y="1697433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의도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전반적인 속도를 낮추고 </a:t>
            </a:r>
            <a:r>
              <a:rPr lang="ko-KR" altLang="en-US" b="1" dirty="0">
                <a:solidFill>
                  <a:srgbClr val="FF7C80"/>
                </a:solidFill>
              </a:rPr>
              <a:t>전투에 집중</a:t>
            </a:r>
            <a:r>
              <a:rPr lang="en-US" altLang="ko-KR" dirty="0"/>
              <a:t>. </a:t>
            </a:r>
            <a:r>
              <a:rPr lang="ko-KR" altLang="en-US" dirty="0"/>
              <a:t>무작위 능력이</a:t>
            </a:r>
            <a:r>
              <a:rPr lang="ko-KR" altLang="en-US" b="1" dirty="0">
                <a:solidFill>
                  <a:srgbClr val="FF7C80"/>
                </a:solidFill>
              </a:rPr>
              <a:t> 전투 관련한 능력으로 </a:t>
            </a:r>
            <a:r>
              <a:rPr lang="ko-KR" altLang="en-US" dirty="0"/>
              <a:t>채워지고</a:t>
            </a:r>
            <a:r>
              <a:rPr lang="en-US" altLang="ko-KR" b="1" dirty="0"/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다양한 시너지가 나도록 설계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603B"/>
                </a:solidFill>
              </a:rPr>
              <a:t>전체 룰 변경</a:t>
            </a:r>
            <a:r>
              <a:rPr lang="en-US" altLang="ko-KR" sz="1400" b="1" dirty="0">
                <a:solidFill>
                  <a:srgbClr val="FF603B"/>
                </a:solidFill>
              </a:rPr>
              <a:t>: (</a:t>
            </a:r>
            <a:r>
              <a:rPr lang="ko-KR" altLang="en-US" sz="1400" b="1" dirty="0">
                <a:solidFill>
                  <a:srgbClr val="FF603B"/>
                </a:solidFill>
              </a:rPr>
              <a:t>기존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몬스터가 다가옴 →</a:t>
            </a:r>
            <a:r>
              <a:rPr lang="en-US" altLang="ko-KR" sz="1400" b="1" dirty="0">
                <a:solidFill>
                  <a:srgbClr val="FF603B"/>
                </a:solidFill>
              </a:rPr>
              <a:t> (</a:t>
            </a:r>
            <a:r>
              <a:rPr lang="ko-KR" altLang="en-US" sz="1400" b="1" dirty="0">
                <a:solidFill>
                  <a:srgbClr val="FF603B"/>
                </a:solidFill>
              </a:rPr>
              <a:t>변경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용사가 몬스터를 </a:t>
            </a:r>
            <a:r>
              <a:rPr lang="ko-KR" altLang="en-US" sz="1400" b="1" dirty="0" err="1">
                <a:solidFill>
                  <a:srgbClr val="FF603B"/>
                </a:solidFill>
              </a:rPr>
              <a:t>쫓아감</a:t>
            </a:r>
            <a:r>
              <a:rPr lang="en-US" altLang="ko-KR" sz="1400" b="1" dirty="0">
                <a:solidFill>
                  <a:srgbClr val="FF603B"/>
                </a:solidFill>
              </a:rPr>
              <a:t>.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r>
              <a:rPr lang="en-US" altLang="ko-KR" sz="1400" b="1" dirty="0">
                <a:solidFill>
                  <a:srgbClr val="FF603B"/>
                </a:solidFill>
              </a:rPr>
              <a:t>  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endParaRPr lang="en-US" altLang="ko-KR" sz="1400" b="1" dirty="0">
              <a:solidFill>
                <a:srgbClr val="FF603B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955273" y="5294314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ABB322-B2B2-4D39-9BAB-764595D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05534"/>
            <a:ext cx="6096001" cy="34092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BB9D3-E4B1-4178-A7E4-609DBE0B87B2}"/>
              </a:ext>
            </a:extLst>
          </p:cNvPr>
          <p:cNvSpPr/>
          <p:nvPr/>
        </p:nvSpPr>
        <p:spPr>
          <a:xfrm>
            <a:off x="7315201" y="3005534"/>
            <a:ext cx="4555201" cy="3409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9000E92-01BF-40B4-985B-A191843F4394}"/>
              </a:ext>
            </a:extLst>
          </p:cNvPr>
          <p:cNvSpPr txBox="1">
            <a:spLocks/>
          </p:cNvSpPr>
          <p:nvPr/>
        </p:nvSpPr>
        <p:spPr>
          <a:xfrm>
            <a:off x="7340600" y="3005533"/>
            <a:ext cx="4555201" cy="3852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몬스터를 식별 하고</a:t>
            </a:r>
            <a:r>
              <a:rPr lang="en-US" altLang="ko-KR" dirty="0"/>
              <a:t>, </a:t>
            </a:r>
            <a:r>
              <a:rPr lang="ko-KR" altLang="en-US" dirty="0"/>
              <a:t>결정 하는 </a:t>
            </a:r>
            <a:r>
              <a:rPr lang="ko-KR" altLang="en-US" b="1" dirty="0">
                <a:solidFill>
                  <a:srgbClr val="FF603B"/>
                </a:solidFill>
              </a:rPr>
              <a:t>시간 여유가</a:t>
            </a:r>
            <a:r>
              <a:rPr lang="ko-KR" altLang="en-US" dirty="0"/>
              <a:t> 생김</a:t>
            </a:r>
            <a:r>
              <a:rPr lang="en-US" altLang="ko-KR" dirty="0"/>
              <a:t>.</a:t>
            </a:r>
            <a:r>
              <a:rPr lang="ko-KR" altLang="en-US" dirty="0"/>
              <a:t>  이에 따라 좀더 </a:t>
            </a:r>
            <a:r>
              <a:rPr lang="ko-KR" altLang="en-US" b="1" dirty="0">
                <a:solidFill>
                  <a:srgbClr val="FF603B"/>
                </a:solidFill>
              </a:rPr>
              <a:t>액션과</a:t>
            </a:r>
            <a:r>
              <a:rPr lang="en-US" altLang="ko-KR" b="1" dirty="0">
                <a:solidFill>
                  <a:srgbClr val="FF603B"/>
                </a:solidFill>
              </a:rPr>
              <a:t> </a:t>
            </a:r>
            <a:r>
              <a:rPr lang="ko-KR" altLang="en-US" b="1" dirty="0">
                <a:solidFill>
                  <a:srgbClr val="FF603B"/>
                </a:solidFill>
              </a:rPr>
              <a:t>전투에 집중 유도</a:t>
            </a:r>
            <a:r>
              <a:rPr lang="en-US" altLang="ko-KR" b="1" dirty="0">
                <a:solidFill>
                  <a:srgbClr val="FF603B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용사와 몬스터의 이동 속도의 차이에 </a:t>
            </a:r>
            <a:r>
              <a:rPr lang="ko-KR" altLang="en-US" b="1" dirty="0">
                <a:solidFill>
                  <a:srgbClr val="FF603B"/>
                </a:solidFill>
              </a:rPr>
              <a:t>따라 전반적인 난이도가 설정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기존보다 </a:t>
            </a:r>
            <a:r>
              <a:rPr lang="ko-KR" altLang="en-US" b="1" dirty="0">
                <a:solidFill>
                  <a:srgbClr val="FF603B"/>
                </a:solidFill>
              </a:rPr>
              <a:t>순발력에 따른 난이도가 점진적으로</a:t>
            </a:r>
            <a:r>
              <a:rPr lang="ko-KR" altLang="en-US" dirty="0"/>
              <a:t> 적용 됨</a:t>
            </a:r>
            <a:r>
              <a:rPr lang="en-US" altLang="ko-KR" dirty="0"/>
              <a:t>. </a:t>
            </a:r>
            <a:r>
              <a:rPr lang="ko-KR" altLang="en-US" dirty="0"/>
              <a:t>기존 시스템의 경우 이동 속도와</a:t>
            </a:r>
            <a:r>
              <a:rPr lang="en-US" altLang="ko-KR" dirty="0"/>
              <a:t> </a:t>
            </a:r>
            <a:r>
              <a:rPr lang="ko-KR" altLang="en-US" dirty="0"/>
              <a:t>난이도가 비례 하고</a:t>
            </a:r>
            <a:r>
              <a:rPr lang="en-US" altLang="ko-KR" dirty="0"/>
              <a:t>, </a:t>
            </a:r>
            <a:r>
              <a:rPr lang="ko-KR" altLang="en-US" dirty="0"/>
              <a:t>이동 속도와 몰입과 재미에 관여 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 </a:t>
            </a:r>
            <a:r>
              <a:rPr lang="en-US" altLang="ko-KR" dirty="0"/>
              <a:t>= </a:t>
            </a:r>
            <a:r>
              <a:rPr lang="ko-KR" altLang="en-US" dirty="0"/>
              <a:t>난이도 </a:t>
            </a:r>
            <a:r>
              <a:rPr lang="en-US" altLang="ko-KR" dirty="0"/>
              <a:t>= </a:t>
            </a:r>
            <a:r>
              <a:rPr lang="ko-KR" altLang="en-US" dirty="0"/>
              <a:t>몰입과 재미 였다면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</a:t>
            </a:r>
            <a:r>
              <a:rPr lang="en-US" altLang="ko-KR" dirty="0"/>
              <a:t>=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몰입</a:t>
            </a:r>
            <a:r>
              <a:rPr lang="en-US" altLang="ko-KR" dirty="0"/>
              <a:t>=</a:t>
            </a:r>
            <a:r>
              <a:rPr lang="ko-KR" altLang="en-US" dirty="0"/>
              <a:t>전투 액션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18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47350-B12E-4C09-9882-0E094B83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4510E-13D1-4365-A950-65437C821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47015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57206-572B-4AD8-830A-73D8C1F7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9" y="2060462"/>
            <a:ext cx="4369372" cy="2535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537EC-D3F5-46C7-8951-1DDF26A92164}"/>
              </a:ext>
            </a:extLst>
          </p:cNvPr>
          <p:cNvSpPr/>
          <p:nvPr/>
        </p:nvSpPr>
        <p:spPr>
          <a:xfrm>
            <a:off x="983447" y="4594689"/>
            <a:ext cx="4369372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장애물이 이전 보다 더 빨리 다가 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몬스터가 장애물에 점프 하는 것을 보여 줌으로 써  몬스터에 집중 하고 있었더라도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장애물이 있다는 것을 알 수 있도록 함</a:t>
            </a:r>
            <a:r>
              <a:rPr lang="en-US" altLang="ko-KR" sz="14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15E7B-1E67-4285-A598-C325C29F340D}"/>
              </a:ext>
            </a:extLst>
          </p:cNvPr>
          <p:cNvSpPr/>
          <p:nvPr/>
        </p:nvSpPr>
        <p:spPr>
          <a:xfrm>
            <a:off x="983448" y="2151640"/>
            <a:ext cx="4369372" cy="4363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18">
            <a:extLst>
              <a:ext uri="{FF2B5EF4-FFF2-40B4-BE49-F238E27FC236}">
                <a16:creationId xmlns:a16="http://schemas.microsoft.com/office/drawing/2014/main" id="{9AD3D66A-00B0-466F-9F68-6714FE691882}"/>
              </a:ext>
            </a:extLst>
          </p:cNvPr>
          <p:cNvSpPr/>
          <p:nvPr/>
        </p:nvSpPr>
        <p:spPr>
          <a:xfrm>
            <a:off x="1066317" y="3150782"/>
            <a:ext cx="3451626" cy="44476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몬스터가 뛰는 걸 보니 장애물이 있겠네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CEC78A-E34C-46B0-B4C0-3A29D3967676}"/>
              </a:ext>
            </a:extLst>
          </p:cNvPr>
          <p:cNvSpPr/>
          <p:nvPr/>
        </p:nvSpPr>
        <p:spPr>
          <a:xfrm>
            <a:off x="5513480" y="2151640"/>
            <a:ext cx="6427797" cy="4363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3798EED-D28B-4A15-8DE9-7EA9D7A77FC1}"/>
              </a:ext>
            </a:extLst>
          </p:cNvPr>
          <p:cNvSpPr txBox="1">
            <a:spLocks/>
          </p:cNvSpPr>
          <p:nvPr/>
        </p:nvSpPr>
        <p:spPr>
          <a:xfrm>
            <a:off x="920521" y="1772965"/>
            <a:ext cx="443229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그 외 변경</a:t>
            </a:r>
            <a:r>
              <a:rPr lang="en-US" altLang="ko-KR" dirty="0"/>
              <a:t>, </a:t>
            </a:r>
            <a:r>
              <a:rPr lang="ko-KR" altLang="en-US" dirty="0"/>
              <a:t>고려 사항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88C66-BF19-4BAA-90D0-BF20D2C4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"/>
          <a:stretch/>
        </p:blipFill>
        <p:spPr>
          <a:xfrm>
            <a:off x="5526181" y="2100917"/>
            <a:ext cx="3872293" cy="2257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D0DE6-7304-4FA5-AC16-35253492EB95}"/>
              </a:ext>
            </a:extLst>
          </p:cNvPr>
          <p:cNvSpPr/>
          <p:nvPr/>
        </p:nvSpPr>
        <p:spPr>
          <a:xfrm>
            <a:off x="9411175" y="2169757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지형과</a:t>
            </a:r>
            <a:r>
              <a:rPr lang="en-US" altLang="ko-KR" sz="1400" dirty="0"/>
              <a:t> </a:t>
            </a:r>
            <a:r>
              <a:rPr lang="ko-KR" altLang="en-US" sz="1400" dirty="0"/>
              <a:t>몬스터의 상호작용을 미리 설정 하여 타격감과 액션 성 살림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E1B68B-A6C4-4AFB-A255-37E685C5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0" y="4250132"/>
            <a:ext cx="3893436" cy="22596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EF62BB-2C00-475F-B5B5-99CF9EE19FC5}"/>
              </a:ext>
            </a:extLst>
          </p:cNvPr>
          <p:cNvSpPr/>
          <p:nvPr/>
        </p:nvSpPr>
        <p:spPr>
          <a:xfrm>
            <a:off x="9430708" y="3370873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당한 몬스터가 장애물에 </a:t>
            </a:r>
            <a:r>
              <a:rPr lang="ko-KR" altLang="en-US" sz="1400" dirty="0" err="1"/>
              <a:t>부딛</a:t>
            </a:r>
            <a:r>
              <a:rPr lang="ko-KR" altLang="en-US" sz="1400" dirty="0"/>
              <a:t> 힐 때</a:t>
            </a:r>
            <a:r>
              <a:rPr lang="en-US" altLang="ko-KR" sz="1400" dirty="0"/>
              <a:t>. </a:t>
            </a:r>
            <a:r>
              <a:rPr lang="ko-KR" altLang="en-US" sz="1400" dirty="0"/>
              <a:t>추가 애니메이션과 데미지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5B306F-55B8-4D78-832C-34CD2486A7EB}"/>
              </a:ext>
            </a:extLst>
          </p:cNvPr>
          <p:cNvSpPr/>
          <p:nvPr/>
        </p:nvSpPr>
        <p:spPr>
          <a:xfrm>
            <a:off x="9430708" y="4942986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장애물 위에서 캐릭터와 몬스터가 겹칠 때 발차기 애니메이션과 몬스터 </a:t>
            </a:r>
            <a:r>
              <a:rPr lang="ko-KR" altLang="en-US" sz="1400" dirty="0" err="1"/>
              <a:t>넉백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093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5" y="2129820"/>
            <a:ext cx="5068183" cy="2905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3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66737"/>
          </a:xfrm>
        </p:spPr>
        <p:txBody>
          <a:bodyPr/>
          <a:lstStyle/>
          <a:p>
            <a:r>
              <a:rPr lang="ko-KR" altLang="en-US" dirty="0"/>
              <a:t>보스 전에 중점을 두는 컨셉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745656" y="1713145"/>
            <a:ext cx="11246420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ko-KR" altLang="en-US" sz="1400" b="1" dirty="0">
                <a:solidFill>
                  <a:srgbClr val="FF7C80"/>
                </a:solidFill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</a:rPr>
              <a:t>다양한 보스 패턴을 제작하여 성취감과 목표 의식 극대화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  <a:endParaRPr lang="ko-KR" altLang="en-US" b="1" dirty="0">
              <a:solidFill>
                <a:srgbClr val="FF7C8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36" y="2129820"/>
            <a:ext cx="4968848" cy="28765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78601" y="5026233"/>
            <a:ext cx="5362676" cy="76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</a:rPr>
              <a:t>일정 거리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특정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조건 충족 시  공격 타이밍이 생김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</a:rPr>
              <a:t>딜 타이밍 끝나면 서로 멀어짐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어느 한 쪽이 사망 할 때 까지 반복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24" name="오른쪽 화살표 23"/>
          <p:cNvSpPr/>
          <p:nvPr/>
        </p:nvSpPr>
        <p:spPr>
          <a:xfrm>
            <a:off x="5770635" y="2777099"/>
            <a:ext cx="77621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5770635" y="3855488"/>
            <a:ext cx="75290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5653" y="2216807"/>
            <a:ext cx="11195623" cy="40532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581179" y="4738734"/>
            <a:ext cx="2353802" cy="299399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공격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756585" y="4765087"/>
            <a:ext cx="2243042" cy="24669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패턴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A0D68-BE5A-420C-9143-2BC60C582A4F}"/>
              </a:ext>
            </a:extLst>
          </p:cNvPr>
          <p:cNvSpPr/>
          <p:nvPr/>
        </p:nvSpPr>
        <p:spPr>
          <a:xfrm>
            <a:off x="734722" y="6289862"/>
            <a:ext cx="10493846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개성 있는 보스를 추가하고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보스를 처치 했을 때 특정 보스만 드랍 하는 장비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재화 등 보상 체계를 통해 재미 보강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41E16-3935-40CA-ABF2-60CBF4CF054C}"/>
              </a:ext>
            </a:extLst>
          </p:cNvPr>
          <p:cNvSpPr/>
          <p:nvPr/>
        </p:nvSpPr>
        <p:spPr>
          <a:xfrm>
            <a:off x="705785" y="5135083"/>
            <a:ext cx="5697341" cy="109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스테이지 진행 중 일정 구간 진입 시 </a:t>
            </a:r>
            <a:r>
              <a:rPr lang="ko-KR" altLang="en-US" sz="1400" b="1" dirty="0">
                <a:solidFill>
                  <a:srgbClr val="FF7C80"/>
                </a:solidFill>
              </a:rPr>
              <a:t>무작위 보스 등장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점점 마차와 가까워 짐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위 이미지는 예시 패턴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공격을 피하거나 투사체를 부수면서 전진</a:t>
            </a:r>
            <a:r>
              <a:rPr lang="en-US" altLang="ko-KR" sz="1400" dirty="0">
                <a:solidFill>
                  <a:prstClr val="black"/>
                </a:solidFill>
              </a:rPr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405238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578C-BB32-4413-B596-CEFD1C6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 제안 종합</a:t>
            </a:r>
            <a:endParaRPr 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8A0D7E-EE91-4CB5-8720-29B8102BF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74937"/>
              </p:ext>
            </p:extLst>
          </p:nvPr>
        </p:nvGraphicFramePr>
        <p:xfrm>
          <a:off x="257074" y="2906685"/>
          <a:ext cx="11690555" cy="358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26">
                  <a:extLst>
                    <a:ext uri="{9D8B030D-6E8A-4147-A177-3AD203B41FA5}">
                      <a16:colId xmlns:a16="http://schemas.microsoft.com/office/drawing/2014/main" val="360586024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260512571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530908032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810031097"/>
                    </a:ext>
                  </a:extLst>
                </a:gridCol>
              </a:tblGrid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러닝 장르의 기존 경험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강조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액션 장르의 경험 강조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 콘텐츠 위주의 순환 플레이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5759"/>
                  </a:ext>
                </a:extLst>
              </a:tr>
              <a:tr h="698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빨리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멀리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가도록 유도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더 많은 집중을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방식을 숙련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하고 캐릭터의 육성 방향에 고민을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개성 있는 공격 패턴을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다양하게 제작해 보스 콘텐츠에 집중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186176"/>
                  </a:ext>
                </a:extLst>
              </a:tr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변경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태그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캐릭터가 달리는 방향 변경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보스 스테이지 추가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80785"/>
                  </a:ext>
                </a:extLst>
              </a:tr>
              <a:tr h="11126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미리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명 팀을 구성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플레이 중에서 조건이 충족 되면 미리 구성된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팀과 선택해 교체 가능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캐릭터가 장애물을 넘음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캐릭터가 느리게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플레이어에게 접근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일정 구간 진입 시 보스 등장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각 보스마다 패턴이 다르고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무작위로  등장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보스가 </a:t>
                      </a:r>
                      <a:r>
                        <a:rPr lang="ko-KR" altLang="en-US" sz="1400" b="1" dirty="0" err="1">
                          <a:solidFill>
                            <a:srgbClr val="FF603B"/>
                          </a:solidFill>
                        </a:rPr>
                        <a:t>정해짐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54213"/>
                  </a:ext>
                </a:extLst>
              </a:tr>
              <a:tr h="1020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기존 경험과 비교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보다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다양한 캐릭터를 획득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이를 위해 더 많은 플레이와 자주 플레이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적을 확인 할 수 있는 시간 여유가 늘어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액션에 집중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시간 증가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각 보스의 패턴을 익히고 공략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재미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7935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ADB586D-DAB9-4564-BA1F-6EFDE7D18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546758"/>
              </p:ext>
            </p:extLst>
          </p:nvPr>
        </p:nvGraphicFramePr>
        <p:xfrm>
          <a:off x="257076" y="1476754"/>
          <a:ext cx="11690552" cy="126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638">
                  <a:extLst>
                    <a:ext uri="{9D8B030D-6E8A-4147-A177-3AD203B41FA5}">
                      <a16:colId xmlns:a16="http://schemas.microsoft.com/office/drawing/2014/main" val="44765634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432555837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34072471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818107491"/>
                    </a:ext>
                  </a:extLst>
                </a:gridCol>
              </a:tblGrid>
              <a:tr h="339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시스템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차별화 포인트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 경험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84375"/>
                  </a:ext>
                </a:extLst>
              </a:tr>
              <a:tr h="9268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차별화 된 액션이 있는 러닝 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RPG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 특성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러닝 액션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캐릭터와 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공격과 점프로 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무작위로 쌓이는 특성 시너지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예상치 못한 특성 시너지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실패에 대한 피드백과 긴장감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8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62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3" y="0"/>
            <a:ext cx="2874618" cy="6857999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감사합니다</a:t>
            </a:r>
            <a:r>
              <a:rPr lang="en-US" altLang="ko-KR" sz="3200" dirty="0"/>
              <a:t>.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91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E84BC-C2BF-457C-BDA1-C184A270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91E15-F10A-4570-AB3A-C7EE94CA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7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5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65712-CE10-4897-9FC2-F6195237C98F}"/>
              </a:ext>
            </a:extLst>
          </p:cNvPr>
          <p:cNvSpPr/>
          <p:nvPr/>
        </p:nvSpPr>
        <p:spPr>
          <a:xfrm>
            <a:off x="5611763" y="3697026"/>
            <a:ext cx="6116732" cy="28435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D7F26D-F92F-4B85-9B9A-33C584B3AE55}"/>
              </a:ext>
            </a:extLst>
          </p:cNvPr>
          <p:cNvSpPr/>
          <p:nvPr/>
        </p:nvSpPr>
        <p:spPr>
          <a:xfrm>
            <a:off x="871331" y="3690893"/>
            <a:ext cx="4336766" cy="2849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994B18-F084-472D-9828-52D1FBFE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44023-8E03-4182-AA9D-41499BF6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758122"/>
          </a:xfrm>
        </p:spPr>
        <p:txBody>
          <a:bodyPr/>
          <a:lstStyle/>
          <a:p>
            <a:r>
              <a:rPr lang="ko-KR" altLang="en-US" dirty="0"/>
              <a:t>제안 게임 장르 정의</a:t>
            </a:r>
            <a:r>
              <a:rPr lang="en-US" altLang="ko-KR" dirty="0"/>
              <a:t>, </a:t>
            </a:r>
            <a:r>
              <a:rPr lang="ko-KR" altLang="en-US" dirty="0"/>
              <a:t>장르 시장성과 유저 풀</a:t>
            </a:r>
            <a:endParaRPr lang="en-US" altLang="ko-KR" dirty="0"/>
          </a:p>
        </p:txBody>
      </p:sp>
      <p:pic>
        <p:nvPicPr>
          <p:cNvPr id="1026" name="Picture 2" descr="Image result for ì¿ í¤ë°">
            <a:extLst>
              <a:ext uri="{FF2B5EF4-FFF2-40B4-BE49-F238E27FC236}">
                <a16:creationId xmlns:a16="http://schemas.microsoft.com/office/drawing/2014/main" id="{60455EB3-A94A-4612-9608-04B74184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2" y="2035711"/>
            <a:ext cx="2299252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74DA6D-4977-4C4B-B2A7-900C39B255D3}"/>
              </a:ext>
            </a:extLst>
          </p:cNvPr>
          <p:cNvSpPr/>
          <p:nvPr/>
        </p:nvSpPr>
        <p:spPr>
          <a:xfrm>
            <a:off x="871332" y="1739354"/>
            <a:ext cx="4386470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전체적인 틀은 </a:t>
            </a:r>
            <a:r>
              <a:rPr lang="en-US" altLang="ko-KR" sz="1200" dirty="0">
                <a:solidFill>
                  <a:schemeClr val="tx1"/>
                </a:solidFill>
              </a:rPr>
              <a:t>2D </a:t>
            </a:r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ko-KR" altLang="en-US" sz="1200" dirty="0">
                <a:solidFill>
                  <a:schemeClr val="tx1"/>
                </a:solidFill>
              </a:rPr>
              <a:t> 러닝 장르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2" name="Picture 8" descr="Image result for 2d í¡ì¤í¬ë¡¤ rpg">
            <a:extLst>
              <a:ext uri="{FF2B5EF4-FFF2-40B4-BE49-F238E27FC236}">
                <a16:creationId xmlns:a16="http://schemas.microsoft.com/office/drawing/2014/main" id="{F411ACA0-E3FC-4F83-814A-9A155DB2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63" y="1788252"/>
            <a:ext cx="2608468" cy="14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ì¿ í¤ë°">
            <a:extLst>
              <a:ext uri="{FF2B5EF4-FFF2-40B4-BE49-F238E27FC236}">
                <a16:creationId xmlns:a16="http://schemas.microsoft.com/office/drawing/2014/main" id="{7F13878A-7ABF-41AD-86FF-98369C58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84" y="2059267"/>
            <a:ext cx="2087218" cy="11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E2E6A-9C69-4708-9B9D-D243336058E8}"/>
              </a:ext>
            </a:extLst>
          </p:cNvPr>
          <p:cNvSpPr/>
          <p:nvPr/>
        </p:nvSpPr>
        <p:spPr>
          <a:xfrm>
            <a:off x="5611763" y="1765647"/>
            <a:ext cx="2608468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액션</a:t>
            </a:r>
            <a:r>
              <a:rPr lang="en-US" altLang="ko-KR" sz="1200" dirty="0">
                <a:solidFill>
                  <a:schemeClr val="tx1"/>
                </a:solidFill>
              </a:rPr>
              <a:t>, RPG</a:t>
            </a:r>
            <a:r>
              <a:rPr lang="ko-KR" altLang="en-US" sz="1200" dirty="0">
                <a:solidFill>
                  <a:schemeClr val="tx1"/>
                </a:solidFill>
              </a:rPr>
              <a:t>를 섞어서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1F169B-5A54-4D3A-BC9F-DE70ED481452}"/>
              </a:ext>
            </a:extLst>
          </p:cNvPr>
          <p:cNvSpPr>
            <a:spLocks noChangeAspect="1"/>
          </p:cNvSpPr>
          <p:nvPr/>
        </p:nvSpPr>
        <p:spPr>
          <a:xfrm>
            <a:off x="8748661" y="1805188"/>
            <a:ext cx="2979834" cy="494492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제안 게임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r>
              <a:rPr lang="ko-KR" altLang="en-US" sz="1400" b="1" dirty="0">
                <a:solidFill>
                  <a:schemeClr val="tx1"/>
                </a:solidFill>
              </a:rPr>
              <a:t>돌 용사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BEC94-6F45-42B3-8F8D-CFFD98893061}"/>
              </a:ext>
            </a:extLst>
          </p:cNvPr>
          <p:cNvSpPr txBox="1"/>
          <p:nvPr/>
        </p:nvSpPr>
        <p:spPr>
          <a:xfrm>
            <a:off x="5208096" y="2155684"/>
            <a:ext cx="2763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7FBBE-6485-4B75-962A-407A1F105934}"/>
              </a:ext>
            </a:extLst>
          </p:cNvPr>
          <p:cNvSpPr txBox="1"/>
          <p:nvPr/>
        </p:nvSpPr>
        <p:spPr>
          <a:xfrm>
            <a:off x="8220231" y="2155684"/>
            <a:ext cx="105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4E494E-9001-4EE0-9764-12EE2FE8323F}"/>
              </a:ext>
            </a:extLst>
          </p:cNvPr>
          <p:cNvSpPr/>
          <p:nvPr/>
        </p:nvSpPr>
        <p:spPr>
          <a:xfrm>
            <a:off x="871331" y="3391997"/>
            <a:ext cx="4336765" cy="3642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러닝 장르의 전망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E50FCD5-C33F-4DB2-87B9-74B892FAC4FC}"/>
              </a:ext>
            </a:extLst>
          </p:cNvPr>
          <p:cNvSpPr txBox="1">
            <a:spLocks/>
          </p:cNvSpPr>
          <p:nvPr/>
        </p:nvSpPr>
        <p:spPr>
          <a:xfrm>
            <a:off x="871331" y="5667430"/>
            <a:ext cx="4386469" cy="873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장르가 장르적으로 흥행이 있었고 경험적으로 익숙한 점을 이용 하려 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022F16-7584-4D66-ABD5-077A8D7B8B27}"/>
              </a:ext>
            </a:extLst>
          </p:cNvPr>
          <p:cNvSpPr/>
          <p:nvPr/>
        </p:nvSpPr>
        <p:spPr>
          <a:xfrm>
            <a:off x="871331" y="5368534"/>
            <a:ext cx="4386470" cy="32463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트랜드는 아니지만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이미 유저들에게 익숙한 장르임을 활용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endParaRPr lang="en-US" sz="1200" b="1" dirty="0">
              <a:solidFill>
                <a:srgbClr val="FF7C8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C87A3-31CA-4A45-AB9A-1A6C3E543D8E}"/>
              </a:ext>
            </a:extLst>
          </p:cNvPr>
          <p:cNvSpPr/>
          <p:nvPr/>
        </p:nvSpPr>
        <p:spPr>
          <a:xfrm>
            <a:off x="5611763" y="3385592"/>
            <a:ext cx="6116732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액션 장르의 시장성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BBF595C2-CFB9-4039-90BC-A98D407FA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5626598" y="3837360"/>
            <a:ext cx="3665329" cy="22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E80E42-B189-4886-92B3-A848F54DF1CA}"/>
              </a:ext>
            </a:extLst>
          </p:cNvPr>
          <p:cNvSpPr>
            <a:spLocks/>
          </p:cNvSpPr>
          <p:nvPr/>
        </p:nvSpPr>
        <p:spPr>
          <a:xfrm>
            <a:off x="8220231" y="5453273"/>
            <a:ext cx="279555" cy="682762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6459C6-E5C1-48D0-ADE4-07A859610CA2}"/>
              </a:ext>
            </a:extLst>
          </p:cNvPr>
          <p:cNvSpPr>
            <a:spLocks/>
          </p:cNvSpPr>
          <p:nvPr/>
        </p:nvSpPr>
        <p:spPr>
          <a:xfrm>
            <a:off x="6061386" y="3994163"/>
            <a:ext cx="357352" cy="899407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9CFFA63-50A7-44DB-A808-B84768CBBF26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6418738" y="4443867"/>
            <a:ext cx="3044990" cy="7444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74774DF-9902-479B-9D13-4A4CC5B52446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 flipV="1">
            <a:off x="8499786" y="5188299"/>
            <a:ext cx="963942" cy="6063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572AEB-8B16-4003-A57C-571304AD7157}"/>
              </a:ext>
            </a:extLst>
          </p:cNvPr>
          <p:cNvSpPr/>
          <p:nvPr/>
        </p:nvSpPr>
        <p:spPr>
          <a:xfrm>
            <a:off x="9463728" y="4240563"/>
            <a:ext cx="2264767" cy="18954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월 평균 플레이 타임은 짧다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배그가</a:t>
            </a:r>
            <a:r>
              <a:rPr lang="ko-KR" altLang="en-US" sz="1200" dirty="0">
                <a:solidFill>
                  <a:schemeClr val="tx1"/>
                </a:solidFill>
              </a:rPr>
              <a:t> 액션장르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다수의 이용자가 있는 것으로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모두 타깃 유저인 것은 아님</a:t>
            </a:r>
            <a:r>
              <a:rPr lang="ko-KR" altLang="en-US" sz="1200" b="1" dirty="0">
                <a:solidFill>
                  <a:srgbClr val="FF7C80"/>
                </a:solidFill>
              </a:rPr>
              <a:t> 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7C80"/>
                </a:solidFill>
              </a:rPr>
              <a:t>단</a:t>
            </a:r>
            <a:r>
              <a:rPr lang="en-US" altLang="ko-KR" sz="1200" b="1" dirty="0">
                <a:solidFill>
                  <a:srgbClr val="FF7C80"/>
                </a:solidFill>
              </a:rPr>
              <a:t>, </a:t>
            </a:r>
            <a:r>
              <a:rPr lang="ko-KR" altLang="en-US" sz="1200" b="1" dirty="0">
                <a:solidFill>
                  <a:srgbClr val="FF7C80"/>
                </a:solidFill>
              </a:rPr>
              <a:t>게임의 성향과 짧은 플레이 타임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등으로 충분한 잠재력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13650D-9158-4261-A32C-E286181A018D}"/>
              </a:ext>
            </a:extLst>
          </p:cNvPr>
          <p:cNvSpPr/>
          <p:nvPr/>
        </p:nvSpPr>
        <p:spPr>
          <a:xfrm>
            <a:off x="9463728" y="3843283"/>
            <a:ext cx="2264767" cy="4994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한 줄 요약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AF52C0-893B-4C59-947C-5F45CAC49433}"/>
              </a:ext>
            </a:extLst>
          </p:cNvPr>
          <p:cNvSpPr/>
          <p:nvPr/>
        </p:nvSpPr>
        <p:spPr>
          <a:xfrm>
            <a:off x="8748661" y="2256841"/>
            <a:ext cx="2979834" cy="1007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러닝 장르를 </a:t>
            </a:r>
            <a:r>
              <a:rPr lang="ko-KR" altLang="en-US" sz="1200" dirty="0" err="1">
                <a:solidFill>
                  <a:schemeClr val="tx1"/>
                </a:solidFill>
              </a:rPr>
              <a:t>액션성</a:t>
            </a:r>
            <a:r>
              <a:rPr lang="ko-KR" altLang="en-US" sz="1200" dirty="0">
                <a:solidFill>
                  <a:schemeClr val="tx1"/>
                </a:solidFill>
              </a:rPr>
              <a:t> 있게</a:t>
            </a:r>
            <a:r>
              <a:rPr lang="en-US" altLang="ko-KR" sz="1200" dirty="0">
                <a:solidFill>
                  <a:schemeClr val="tx1"/>
                </a:solidFill>
              </a:rPr>
              <a:t> +</a:t>
            </a:r>
            <a:r>
              <a:rPr lang="ko-KR" altLang="en-US" sz="1200" dirty="0">
                <a:solidFill>
                  <a:schemeClr val="tx1"/>
                </a:solidFill>
              </a:rPr>
              <a:t> 캐릭터와 장비를 모아서 플레이 경험을 다채롭게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DD269F-B3AA-4C8F-86F9-AE5955CF8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60" y="3815284"/>
            <a:ext cx="2663656" cy="9261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13ADFF3-E5CE-4BE8-BA15-0B806B7B06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030" b="83574"/>
          <a:stretch/>
        </p:blipFill>
        <p:spPr>
          <a:xfrm>
            <a:off x="1036026" y="4717649"/>
            <a:ext cx="2064983" cy="48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8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9B8F89E-BAC5-4701-ABF1-02BF303D8F27}"/>
              </a:ext>
            </a:extLst>
          </p:cNvPr>
          <p:cNvGrpSpPr/>
          <p:nvPr/>
        </p:nvGrpSpPr>
        <p:grpSpPr>
          <a:xfrm>
            <a:off x="211472" y="-88787"/>
            <a:ext cx="11981625" cy="6308992"/>
            <a:chOff x="211472" y="-88787"/>
            <a:chExt cx="11981625" cy="630899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3EC8A4-146F-4F65-8781-D80086022969}"/>
                </a:ext>
              </a:extLst>
            </p:cNvPr>
            <p:cNvGrpSpPr/>
            <p:nvPr/>
          </p:nvGrpSpPr>
          <p:grpSpPr>
            <a:xfrm>
              <a:off x="211472" y="-88787"/>
              <a:ext cx="11934251" cy="6308992"/>
              <a:chOff x="211472" y="-88787"/>
              <a:chExt cx="11934251" cy="630899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0AE9757-86E7-464F-81CA-3F3D003A4361}"/>
                  </a:ext>
                </a:extLst>
              </p:cNvPr>
              <p:cNvSpPr/>
              <p:nvPr/>
            </p:nvSpPr>
            <p:spPr>
              <a:xfrm>
                <a:off x="211472" y="155114"/>
                <a:ext cx="3030687" cy="91979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거리 </a:t>
                </a:r>
                <a:r>
                  <a:rPr lang="en-US" altLang="ko-KR" sz="2000" dirty="0">
                    <a:solidFill>
                      <a:sysClr val="windowText" lastClr="000000"/>
                    </a:solidFill>
                  </a:rPr>
                  <a:t>123456m/99999m</a:t>
                </a:r>
              </a:p>
              <a:p>
                <a:r>
                  <a:rPr lang="ko-KR" altLang="en-US" sz="1600" dirty="0">
                    <a:solidFill>
                      <a:sysClr val="windowText" lastClr="000000"/>
                    </a:solidFill>
                  </a:rPr>
                  <a:t>점수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1234567K</a:t>
                </a:r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 </a:t>
                </a:r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B783377-9B88-42DB-8232-EB90E860B670}"/>
                  </a:ext>
                </a:extLst>
              </p:cNvPr>
              <p:cNvGrpSpPr/>
              <p:nvPr/>
            </p:nvGrpSpPr>
            <p:grpSpPr>
              <a:xfrm>
                <a:off x="224366" y="1122657"/>
                <a:ext cx="2587415" cy="679458"/>
                <a:chOff x="313266" y="1122657"/>
                <a:chExt cx="2587415" cy="67945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0D1DFF2-4A33-4166-A3CA-49921F04CD81}"/>
                    </a:ext>
                  </a:extLst>
                </p:cNvPr>
                <p:cNvGrpSpPr/>
                <p:nvPr/>
              </p:nvGrpSpPr>
              <p:grpSpPr>
                <a:xfrm>
                  <a:off x="313266" y="1122657"/>
                  <a:ext cx="680400" cy="679458"/>
                  <a:chOff x="488950" y="1429595"/>
                  <a:chExt cx="880612" cy="952916"/>
                </a:xfrm>
              </p:grpSpPr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B94EFA01-C159-4717-9EE7-64EBF1CA14FA}"/>
                      </a:ext>
                    </a:extLst>
                  </p:cNvPr>
                  <p:cNvSpPr/>
                  <p:nvPr/>
                </p:nvSpPr>
                <p:spPr>
                  <a:xfrm>
                    <a:off x="538478" y="1478445"/>
                    <a:ext cx="776627" cy="846678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72301F55-C087-4DB6-BF72-C739C1D95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449" t="68925" r="19689" b="19321"/>
                  <a:stretch/>
                </p:blipFill>
                <p:spPr>
                  <a:xfrm>
                    <a:off x="488950" y="1429595"/>
                    <a:ext cx="880612" cy="952916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sp>
              <p:nvSpPr>
                <p:cNvPr id="18" name="모서리가 둥근 직사각형 17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122657"/>
                  <a:ext cx="1929364" cy="477370"/>
                </a:xfrm>
                <a:prstGeom prst="roundRect">
                  <a:avLst/>
                </a:prstGeom>
                <a:solidFill>
                  <a:srgbClr val="FF603B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600026"/>
                  <a:ext cx="1929364" cy="20208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방어 무시 스킬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모서리가 둥근 직사각형 17">
                  <a:extLst>
                    <a:ext uri="{FF2B5EF4-FFF2-40B4-BE49-F238E27FC236}">
                      <a16:creationId xmlns:a16="http://schemas.microsoft.com/office/drawing/2014/main" id="{E330553A-0E8B-42D3-B547-664A2AE49CC9}"/>
                    </a:ext>
                  </a:extLst>
                </p:cNvPr>
                <p:cNvSpPr/>
                <p:nvPr/>
              </p:nvSpPr>
              <p:spPr>
                <a:xfrm>
                  <a:off x="1008507" y="1157489"/>
                  <a:ext cx="1831213" cy="41353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57891D5-78BC-44FF-9D32-D019C4EE1AEF}"/>
                    </a:ext>
                  </a:extLst>
                </p:cNvPr>
                <p:cNvGrpSpPr/>
                <p:nvPr/>
              </p:nvGrpSpPr>
              <p:grpSpPr>
                <a:xfrm>
                  <a:off x="1076451" y="1210865"/>
                  <a:ext cx="1679940" cy="311454"/>
                  <a:chOff x="1076451" y="1290453"/>
                  <a:chExt cx="1679940" cy="252185"/>
                </a:xfrm>
              </p:grpSpPr>
              <p:sp>
                <p:nvSpPr>
                  <p:cNvPr id="40" name="평행 사변형 39">
                    <a:extLst>
                      <a:ext uri="{FF2B5EF4-FFF2-40B4-BE49-F238E27FC236}">
                        <a16:creationId xmlns:a16="http://schemas.microsoft.com/office/drawing/2014/main" id="{981985CB-3C79-453F-8A96-F61ED0380DBC}"/>
                      </a:ext>
                    </a:extLst>
                  </p:cNvPr>
                  <p:cNvSpPr/>
                  <p:nvPr/>
                </p:nvSpPr>
                <p:spPr>
                  <a:xfrm>
                    <a:off x="1076451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1" name="평행 사변형 40">
                    <a:extLst>
                      <a:ext uri="{FF2B5EF4-FFF2-40B4-BE49-F238E27FC236}">
                        <a16:creationId xmlns:a16="http://schemas.microsoft.com/office/drawing/2014/main" id="{2F89613C-8578-4977-B955-EFAF84227C6C}"/>
                      </a:ext>
                    </a:extLst>
                  </p:cNvPr>
                  <p:cNvSpPr/>
                  <p:nvPr/>
                </p:nvSpPr>
                <p:spPr>
                  <a:xfrm>
                    <a:off x="14062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2" name="평행 사변형 41">
                    <a:extLst>
                      <a:ext uri="{FF2B5EF4-FFF2-40B4-BE49-F238E27FC236}">
                        <a16:creationId xmlns:a16="http://schemas.microsoft.com/office/drawing/2014/main" id="{9ABE223F-D6F6-498F-B11F-CC32681F2F5B}"/>
                      </a:ext>
                    </a:extLst>
                  </p:cNvPr>
                  <p:cNvSpPr/>
                  <p:nvPr/>
                </p:nvSpPr>
                <p:spPr>
                  <a:xfrm>
                    <a:off x="1736116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평행 사변형 42">
                    <a:extLst>
                      <a:ext uri="{FF2B5EF4-FFF2-40B4-BE49-F238E27FC236}">
                        <a16:creationId xmlns:a16="http://schemas.microsoft.com/office/drawing/2014/main" id="{3D62650F-11F0-4462-8E36-596E54159340}"/>
                      </a:ext>
                    </a:extLst>
                  </p:cNvPr>
                  <p:cNvSpPr/>
                  <p:nvPr/>
                </p:nvSpPr>
                <p:spPr>
                  <a:xfrm>
                    <a:off x="2065949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6" name="평행 사변형 45">
                    <a:extLst>
                      <a:ext uri="{FF2B5EF4-FFF2-40B4-BE49-F238E27FC236}">
                        <a16:creationId xmlns:a16="http://schemas.microsoft.com/office/drawing/2014/main" id="{CBA5EF75-0532-4383-81D4-7A6A17AE4FED}"/>
                      </a:ext>
                    </a:extLst>
                  </p:cNvPr>
                  <p:cNvSpPr/>
                  <p:nvPr/>
                </p:nvSpPr>
                <p:spPr>
                  <a:xfrm>
                    <a:off x="23957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98DDF24-7859-4688-B29D-4AAE30375571}"/>
                  </a:ext>
                </a:extLst>
              </p:cNvPr>
              <p:cNvGrpSpPr/>
              <p:nvPr/>
            </p:nvGrpSpPr>
            <p:grpSpPr>
              <a:xfrm>
                <a:off x="11350146" y="47176"/>
                <a:ext cx="795577" cy="726413"/>
                <a:chOff x="11299346" y="136076"/>
                <a:chExt cx="795577" cy="7264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35452B7-9D83-41CC-9B16-7214383A9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99346" y="136076"/>
                  <a:ext cx="795577" cy="726413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37D93DC-CDC4-4093-BF48-B07C0321590D}"/>
                    </a:ext>
                  </a:extLst>
                </p:cNvPr>
                <p:cNvGrpSpPr/>
                <p:nvPr/>
              </p:nvGrpSpPr>
              <p:grpSpPr>
                <a:xfrm>
                  <a:off x="11574179" y="335787"/>
                  <a:ext cx="253701" cy="326993"/>
                  <a:chOff x="11574179" y="335787"/>
                  <a:chExt cx="253701" cy="326993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9ED11F8E-AF02-4EB4-A121-9FE97D2C4B3B}"/>
                      </a:ext>
                    </a:extLst>
                  </p:cNvPr>
                  <p:cNvSpPr/>
                  <p:nvPr/>
                </p:nvSpPr>
                <p:spPr>
                  <a:xfrm>
                    <a:off x="11574179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260ED6D-CB84-4DB3-94F9-10AA7171CABF}"/>
                      </a:ext>
                    </a:extLst>
                  </p:cNvPr>
                  <p:cNvSpPr/>
                  <p:nvPr/>
                </p:nvSpPr>
                <p:spPr>
                  <a:xfrm>
                    <a:off x="11751194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72D54221-126B-4A18-933E-C642F7800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0" b="98201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484" y="4096821"/>
                <a:ext cx="1329025" cy="2123384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6A66957-04EC-4E70-97D3-A8FB0FA9B29E}"/>
                  </a:ext>
                </a:extLst>
              </p:cNvPr>
              <p:cNvGrpSpPr/>
              <p:nvPr/>
            </p:nvGrpSpPr>
            <p:grpSpPr>
              <a:xfrm>
                <a:off x="3259693" y="-88787"/>
                <a:ext cx="4773057" cy="1124048"/>
                <a:chOff x="3259693" y="-88787"/>
                <a:chExt cx="4773057" cy="1124048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1E56130E-EF9F-49E5-A636-0C3F321E0680}"/>
                    </a:ext>
                  </a:extLst>
                </p:cNvPr>
                <p:cNvSpPr/>
                <p:nvPr/>
              </p:nvSpPr>
              <p:spPr>
                <a:xfrm>
                  <a:off x="3801688" y="276129"/>
                  <a:ext cx="4231062" cy="292618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7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EF029A2-DC09-488D-B584-A3601F1DEC91}"/>
                    </a:ext>
                  </a:extLst>
                </p:cNvPr>
                <p:cNvSpPr/>
                <p:nvPr/>
              </p:nvSpPr>
              <p:spPr>
                <a:xfrm>
                  <a:off x="3951908" y="339082"/>
                  <a:ext cx="4011127" cy="162000"/>
                </a:xfrm>
                <a:prstGeom prst="roundRect">
                  <a:avLst/>
                </a:prstGeom>
                <a:solidFill>
                  <a:srgbClr val="FFB9BC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100%</a:t>
                  </a:r>
                  <a:endParaRPr lang="en-US" sz="4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837C2A8-CE3F-47DA-A7CB-947495C6C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9693" y="-88787"/>
                  <a:ext cx="1124048" cy="1124048"/>
                </a:xfrm>
                <a:prstGeom prst="rect">
                  <a:avLst/>
                </a:prstGeom>
              </p:spPr>
            </p:pic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6BE89F1-1872-4C0D-A4AD-9E1EFB0BBB8B}"/>
                  </a:ext>
                </a:extLst>
              </p:cNvPr>
              <p:cNvSpPr/>
              <p:nvPr/>
            </p:nvSpPr>
            <p:spPr>
              <a:xfrm>
                <a:off x="4075999" y="685572"/>
                <a:ext cx="3956751" cy="2926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2D26C78-97E5-40C8-A0F6-AE1F5CB9F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64072" y="1361342"/>
              <a:ext cx="1329025" cy="13290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A97A5A9-383E-44C5-8276-1874E73E05C7}"/>
                </a:ext>
              </a:extLst>
            </p:cNvPr>
            <p:cNvSpPr/>
            <p:nvPr/>
          </p:nvSpPr>
          <p:spPr>
            <a:xfrm>
              <a:off x="1712069" y="4494000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갈래 투사체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125E1A-CB81-47F5-B9F6-C58A8E43F11A}"/>
                </a:ext>
              </a:extLst>
            </p:cNvPr>
            <p:cNvSpPr/>
            <p:nvPr/>
          </p:nvSpPr>
          <p:spPr>
            <a:xfrm>
              <a:off x="1712069" y="295900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검기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A254E7-A391-4890-B1FA-95FBC1F09C7E}"/>
                </a:ext>
              </a:extLst>
            </p:cNvPr>
            <p:cNvSpPr/>
            <p:nvPr/>
          </p:nvSpPr>
          <p:spPr>
            <a:xfrm>
              <a:off x="1712069" y="138421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투사체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DFC1A40-8EBE-42D1-8975-EEA961F5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4449" y="2938351"/>
              <a:ext cx="1329025" cy="132902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1D671-E394-43CD-A2F0-85AAAC14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4072" y="4492489"/>
              <a:ext cx="1319402" cy="1319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5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11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82C5C1-8F00-4C0F-B7DF-D5A506558A49}"/>
              </a:ext>
            </a:extLst>
          </p:cNvPr>
          <p:cNvGrpSpPr/>
          <p:nvPr/>
        </p:nvGrpSpPr>
        <p:grpSpPr>
          <a:xfrm>
            <a:off x="0" y="-88787"/>
            <a:ext cx="12201939" cy="6942522"/>
            <a:chOff x="0" y="-88787"/>
            <a:chExt cx="12201939" cy="69425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-1162"/>
              <a:ext cx="12192000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0" y="6174277"/>
              <a:ext cx="12201939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B783377-9B88-42DB-8232-EB90E860B670}"/>
                </a:ext>
              </a:extLst>
            </p:cNvPr>
            <p:cNvGrpSpPr/>
            <p:nvPr/>
          </p:nvGrpSpPr>
          <p:grpSpPr>
            <a:xfrm>
              <a:off x="224366" y="1122657"/>
              <a:ext cx="2587415" cy="679458"/>
              <a:chOff x="313266" y="1122657"/>
              <a:chExt cx="2587415" cy="67945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0D1DFF2-4A33-4166-A3CA-49921F04CD81}"/>
                  </a:ext>
                </a:extLst>
              </p:cNvPr>
              <p:cNvGrpSpPr/>
              <p:nvPr/>
            </p:nvGrpSpPr>
            <p:grpSpPr>
              <a:xfrm>
                <a:off x="313266" y="1122657"/>
                <a:ext cx="680400" cy="679458"/>
                <a:chOff x="488950" y="1429595"/>
                <a:chExt cx="880612" cy="952916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B94EFA01-C159-4717-9EE7-64EBF1CA14FA}"/>
                    </a:ext>
                  </a:extLst>
                </p:cNvPr>
                <p:cNvSpPr/>
                <p:nvPr/>
              </p:nvSpPr>
              <p:spPr>
                <a:xfrm>
                  <a:off x="538478" y="1478445"/>
                  <a:ext cx="776627" cy="846678"/>
                </a:xfrm>
                <a:prstGeom prst="roundRect">
                  <a:avLst/>
                </a:prstGeom>
                <a:solidFill>
                  <a:schemeClr val="tx1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2301F55-C087-4DB6-BF72-C739C1D95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49" t="68925" r="19689" b="19321"/>
                <a:stretch/>
              </p:blipFill>
              <p:spPr>
                <a:xfrm>
                  <a:off x="488950" y="1429595"/>
                  <a:ext cx="880612" cy="95291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122657"/>
                <a:ext cx="1929364" cy="477370"/>
              </a:xfrm>
              <a:prstGeom prst="roundRect">
                <a:avLst/>
              </a:prstGeom>
              <a:solidFill>
                <a:srgbClr val="FF603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600026"/>
                <a:ext cx="1929364" cy="20208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방어 무시 스킬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17">
                <a:extLst>
                  <a:ext uri="{FF2B5EF4-FFF2-40B4-BE49-F238E27FC236}">
                    <a16:creationId xmlns:a16="http://schemas.microsoft.com/office/drawing/2014/main" id="{E330553A-0E8B-42D3-B547-664A2AE49CC9}"/>
                  </a:ext>
                </a:extLst>
              </p:cNvPr>
              <p:cNvSpPr/>
              <p:nvPr/>
            </p:nvSpPr>
            <p:spPr>
              <a:xfrm>
                <a:off x="1008507" y="1157489"/>
                <a:ext cx="1831213" cy="41353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57891D5-78BC-44FF-9D32-D019C4EE1AEF}"/>
                  </a:ext>
                </a:extLst>
              </p:cNvPr>
              <p:cNvGrpSpPr/>
              <p:nvPr/>
            </p:nvGrpSpPr>
            <p:grpSpPr>
              <a:xfrm>
                <a:off x="1076451" y="1210865"/>
                <a:ext cx="1679940" cy="311454"/>
                <a:chOff x="1076451" y="1290453"/>
                <a:chExt cx="1679940" cy="252185"/>
              </a:xfrm>
            </p:grpSpPr>
            <p:sp>
              <p:nvSpPr>
                <p:cNvPr id="40" name="평행 사변형 39">
                  <a:extLst>
                    <a:ext uri="{FF2B5EF4-FFF2-40B4-BE49-F238E27FC236}">
                      <a16:creationId xmlns:a16="http://schemas.microsoft.com/office/drawing/2014/main" id="{981985CB-3C79-453F-8A96-F61ED0380DBC}"/>
                    </a:ext>
                  </a:extLst>
                </p:cNvPr>
                <p:cNvSpPr/>
                <p:nvPr/>
              </p:nvSpPr>
              <p:spPr>
                <a:xfrm>
                  <a:off x="1076451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평행 사변형 40">
                  <a:extLst>
                    <a:ext uri="{FF2B5EF4-FFF2-40B4-BE49-F238E27FC236}">
                      <a16:creationId xmlns:a16="http://schemas.microsoft.com/office/drawing/2014/main" id="{2F89613C-8578-4977-B955-EFAF84227C6C}"/>
                    </a:ext>
                  </a:extLst>
                </p:cNvPr>
                <p:cNvSpPr/>
                <p:nvPr/>
              </p:nvSpPr>
              <p:spPr>
                <a:xfrm>
                  <a:off x="14062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평행 사변형 41">
                  <a:extLst>
                    <a:ext uri="{FF2B5EF4-FFF2-40B4-BE49-F238E27FC236}">
                      <a16:creationId xmlns:a16="http://schemas.microsoft.com/office/drawing/2014/main" id="{9ABE223F-D6F6-498F-B11F-CC32681F2F5B}"/>
                    </a:ext>
                  </a:extLst>
                </p:cNvPr>
                <p:cNvSpPr/>
                <p:nvPr/>
              </p:nvSpPr>
              <p:spPr>
                <a:xfrm>
                  <a:off x="1736116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평행 사변형 42">
                  <a:extLst>
                    <a:ext uri="{FF2B5EF4-FFF2-40B4-BE49-F238E27FC236}">
                      <a16:creationId xmlns:a16="http://schemas.microsoft.com/office/drawing/2014/main" id="{3D62650F-11F0-4462-8E36-596E54159340}"/>
                    </a:ext>
                  </a:extLst>
                </p:cNvPr>
                <p:cNvSpPr/>
                <p:nvPr/>
              </p:nvSpPr>
              <p:spPr>
                <a:xfrm>
                  <a:off x="2065949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45">
                  <a:extLst>
                    <a:ext uri="{FF2B5EF4-FFF2-40B4-BE49-F238E27FC236}">
                      <a16:creationId xmlns:a16="http://schemas.microsoft.com/office/drawing/2014/main" id="{CBA5EF75-0532-4383-81D4-7A6A17AE4FED}"/>
                    </a:ext>
                  </a:extLst>
                </p:cNvPr>
                <p:cNvSpPr/>
                <p:nvPr/>
              </p:nvSpPr>
              <p:spPr>
                <a:xfrm>
                  <a:off x="23957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8DDF24-7859-4688-B29D-4AAE30375571}"/>
                </a:ext>
              </a:extLst>
            </p:cNvPr>
            <p:cNvGrpSpPr/>
            <p:nvPr/>
          </p:nvGrpSpPr>
          <p:grpSpPr>
            <a:xfrm>
              <a:off x="11350146" y="47176"/>
              <a:ext cx="795577" cy="726413"/>
              <a:chOff x="11299346" y="136076"/>
              <a:chExt cx="795577" cy="72641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346" y="136076"/>
                <a:ext cx="795577" cy="726413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37D93DC-CDC4-4093-BF48-B07C0321590D}"/>
                  </a:ext>
                </a:extLst>
              </p:cNvPr>
              <p:cNvGrpSpPr/>
              <p:nvPr/>
            </p:nvGrpSpPr>
            <p:grpSpPr>
              <a:xfrm>
                <a:off x="11574179" y="335787"/>
                <a:ext cx="253701" cy="326993"/>
                <a:chOff x="11574179" y="335787"/>
                <a:chExt cx="253701" cy="32699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ED11F8E-AF02-4EB4-A121-9FE97D2C4B3B}"/>
                    </a:ext>
                  </a:extLst>
                </p:cNvPr>
                <p:cNvSpPr/>
                <p:nvPr/>
              </p:nvSpPr>
              <p:spPr>
                <a:xfrm>
                  <a:off x="11574179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260ED6D-CB84-4DB3-94F9-10AA7171CABF}"/>
                    </a:ext>
                  </a:extLst>
                </p:cNvPr>
                <p:cNvSpPr/>
                <p:nvPr/>
              </p:nvSpPr>
              <p:spPr>
                <a:xfrm>
                  <a:off x="11751194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6A66957-04EC-4E70-97D3-A8FB0FA9B29E}"/>
                </a:ext>
              </a:extLst>
            </p:cNvPr>
            <p:cNvGrpSpPr/>
            <p:nvPr/>
          </p:nvGrpSpPr>
          <p:grpSpPr>
            <a:xfrm>
              <a:off x="3259693" y="-88787"/>
              <a:ext cx="4773057" cy="1124048"/>
              <a:chOff x="3259693" y="-88787"/>
              <a:chExt cx="4773057" cy="112404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E56130E-EF9F-49E5-A636-0C3F321E0680}"/>
                  </a:ext>
                </a:extLst>
              </p:cNvPr>
              <p:cNvSpPr/>
              <p:nvPr/>
            </p:nvSpPr>
            <p:spPr>
              <a:xfrm>
                <a:off x="3801688" y="276129"/>
                <a:ext cx="4231062" cy="29261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EF029A2-DC09-488D-B584-A3601F1DEC91}"/>
                  </a:ext>
                </a:extLst>
              </p:cNvPr>
              <p:cNvSpPr/>
              <p:nvPr/>
            </p:nvSpPr>
            <p:spPr>
              <a:xfrm>
                <a:off x="3951908" y="339082"/>
                <a:ext cx="4011127" cy="162000"/>
              </a:xfrm>
              <a:prstGeom prst="roundRect">
                <a:avLst/>
              </a:prstGeom>
              <a:solidFill>
                <a:srgbClr val="FFB9B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100%</a:t>
                </a: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837C2A8-CE3F-47DA-A7CB-947495C6C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9693" y="-88787"/>
                <a:ext cx="1124048" cy="112404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6BE89F1-1872-4C0D-A4AD-9E1EFB0BBB8B}"/>
                </a:ext>
              </a:extLst>
            </p:cNvPr>
            <p:cNvSpPr/>
            <p:nvPr/>
          </p:nvSpPr>
          <p:spPr>
            <a:xfrm>
              <a:off x="4075999" y="685572"/>
              <a:ext cx="3956751" cy="29261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DB2577-D256-43F0-A4C6-67485165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9074" y="4734294"/>
              <a:ext cx="1228222" cy="1867644"/>
            </a:xfrm>
            <a:prstGeom prst="rect">
              <a:avLst/>
            </a:prstGeom>
          </p:spPr>
        </p:pic>
        <p:sp>
          <p:nvSpPr>
            <p:cNvPr id="45" name="말풍선: 사각형 44">
              <a:extLst>
                <a:ext uri="{FF2B5EF4-FFF2-40B4-BE49-F238E27FC236}">
                  <a16:creationId xmlns:a16="http://schemas.microsoft.com/office/drawing/2014/main" id="{A6680636-AD90-4954-83E6-982045282BF3}"/>
                </a:ext>
              </a:extLst>
            </p:cNvPr>
            <p:cNvSpPr/>
            <p:nvPr/>
          </p:nvSpPr>
          <p:spPr>
            <a:xfrm>
              <a:off x="3363365" y="2216730"/>
              <a:ext cx="2965709" cy="1279024"/>
            </a:xfrm>
            <a:prstGeom prst="wedgeRectCallout">
              <a:avLst>
                <a:gd name="adj1" fmla="val -37501"/>
                <a:gd name="adj2" fmla="val 9344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220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9939" y="0"/>
            <a:ext cx="12192000" cy="689580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262634" y="3036580"/>
            <a:ext cx="1540920" cy="18213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179073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2007823" y="452842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285757" y="3204037"/>
            <a:ext cx="1541637" cy="156803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10347801" y="3230055"/>
            <a:ext cx="1581565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7772351" y="4523174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1/2 액자 50">
            <a:extLst>
              <a:ext uri="{FF2B5EF4-FFF2-40B4-BE49-F238E27FC236}">
                <a16:creationId xmlns:a16="http://schemas.microsoft.com/office/drawing/2014/main" id="{3E3BF22B-76B6-457E-ADD5-455FA9DBCAE6}"/>
              </a:ext>
            </a:extLst>
          </p:cNvPr>
          <p:cNvSpPr/>
          <p:nvPr/>
        </p:nvSpPr>
        <p:spPr>
          <a:xfrm>
            <a:off x="9980577" y="3262353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id="{269AE87E-3042-41B8-AD60-E0EBD12DD3F0}"/>
              </a:ext>
            </a:extLst>
          </p:cNvPr>
          <p:cNvSpPr/>
          <p:nvPr/>
        </p:nvSpPr>
        <p:spPr>
          <a:xfrm flipH="1">
            <a:off x="224366" y="3250300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45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-3419" y="0"/>
            <a:ext cx="12201939" cy="685373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304232" y="2320158"/>
            <a:ext cx="1799844" cy="21274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282244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326541" y="4438999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036662" y="2612742"/>
            <a:ext cx="1790732" cy="182139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9101200" y="3230052"/>
            <a:ext cx="2828166" cy="1640355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9227911" y="444497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C4D0E538-0D09-456C-905E-8139E31A93D2}"/>
              </a:ext>
            </a:extLst>
          </p:cNvPr>
          <p:cNvSpPr/>
          <p:nvPr/>
        </p:nvSpPr>
        <p:spPr>
          <a:xfrm rot="16200000">
            <a:off x="2703284" y="4527939"/>
            <a:ext cx="537724" cy="134779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26A4ED2E-7DA8-4527-9BEE-EB8A575629C0}"/>
              </a:ext>
            </a:extLst>
          </p:cNvPr>
          <p:cNvSpPr/>
          <p:nvPr/>
        </p:nvSpPr>
        <p:spPr>
          <a:xfrm rot="16200000" flipV="1">
            <a:off x="8899729" y="4529166"/>
            <a:ext cx="537724" cy="134782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3801688" y="326929"/>
            <a:ext cx="4231062" cy="2926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F029A2-DC09-488D-B584-A3601F1DEC91}"/>
              </a:ext>
            </a:extLst>
          </p:cNvPr>
          <p:cNvSpPr/>
          <p:nvPr/>
        </p:nvSpPr>
        <p:spPr>
          <a:xfrm>
            <a:off x="3951908" y="389882"/>
            <a:ext cx="4011127" cy="162000"/>
          </a:xfrm>
          <a:prstGeom prst="roundRect">
            <a:avLst/>
          </a:prstGeom>
          <a:solidFill>
            <a:srgbClr val="FFB9B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313266" y="1122657"/>
            <a:ext cx="680400" cy="679458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122657"/>
            <a:ext cx="1929364" cy="477370"/>
          </a:xfrm>
          <a:prstGeom prst="roundRect">
            <a:avLst/>
          </a:prstGeom>
          <a:solidFill>
            <a:srgbClr val="FF60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600026"/>
            <a:ext cx="1929364" cy="2020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패시브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330553A-0E8B-42D3-B547-664A2AE49CC9}"/>
              </a:ext>
            </a:extLst>
          </p:cNvPr>
          <p:cNvSpPr/>
          <p:nvPr/>
        </p:nvSpPr>
        <p:spPr>
          <a:xfrm>
            <a:off x="1008507" y="1157489"/>
            <a:ext cx="1831213" cy="41353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7891D5-78BC-44FF-9D32-D019C4EE1AEF}"/>
              </a:ext>
            </a:extLst>
          </p:cNvPr>
          <p:cNvGrpSpPr/>
          <p:nvPr/>
        </p:nvGrpSpPr>
        <p:grpSpPr>
          <a:xfrm>
            <a:off x="1076451" y="1210865"/>
            <a:ext cx="1679940" cy="311454"/>
            <a:chOff x="1076451" y="1290453"/>
            <a:chExt cx="1679940" cy="252185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981985CB-3C79-453F-8A96-F61ED0380DBC}"/>
                </a:ext>
              </a:extLst>
            </p:cNvPr>
            <p:cNvSpPr/>
            <p:nvPr/>
          </p:nvSpPr>
          <p:spPr>
            <a:xfrm>
              <a:off x="1076451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F89613C-8578-4977-B955-EFAF84227C6C}"/>
                </a:ext>
              </a:extLst>
            </p:cNvPr>
            <p:cNvSpPr/>
            <p:nvPr/>
          </p:nvSpPr>
          <p:spPr>
            <a:xfrm>
              <a:off x="14062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9ABE223F-D6F6-498F-B11F-CC32681F2F5B}"/>
                </a:ext>
              </a:extLst>
            </p:cNvPr>
            <p:cNvSpPr/>
            <p:nvPr/>
          </p:nvSpPr>
          <p:spPr>
            <a:xfrm>
              <a:off x="1736116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3D62650F-11F0-4462-8E36-596E54159340}"/>
                </a:ext>
              </a:extLst>
            </p:cNvPr>
            <p:cNvSpPr/>
            <p:nvPr/>
          </p:nvSpPr>
          <p:spPr>
            <a:xfrm>
              <a:off x="2065949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CBA5EF75-0532-4383-81D4-7A6A17AE4FED}"/>
                </a:ext>
              </a:extLst>
            </p:cNvPr>
            <p:cNvSpPr/>
            <p:nvPr/>
          </p:nvSpPr>
          <p:spPr>
            <a:xfrm>
              <a:off x="23957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7C2A8-CE3F-47DA-A7CB-947495C6C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3" y="-88787"/>
            <a:ext cx="1124048" cy="1124048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B93297F-9E29-4582-98FA-54C9312DB184}"/>
              </a:ext>
            </a:extLst>
          </p:cNvPr>
          <p:cNvSpPr/>
          <p:nvPr/>
        </p:nvSpPr>
        <p:spPr>
          <a:xfrm rot="16200000">
            <a:off x="8356593" y="2006906"/>
            <a:ext cx="644558" cy="1367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A57E488-1F19-4975-9F6D-D32C87A234A3}"/>
              </a:ext>
            </a:extLst>
          </p:cNvPr>
          <p:cNvSpPr/>
          <p:nvPr/>
        </p:nvSpPr>
        <p:spPr>
          <a:xfrm rot="20003797">
            <a:off x="4743617" y="4014754"/>
            <a:ext cx="1455412" cy="443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57D5010-47DE-43E8-BE37-69308D3FA091}"/>
              </a:ext>
            </a:extLst>
          </p:cNvPr>
          <p:cNvSpPr/>
          <p:nvPr/>
        </p:nvSpPr>
        <p:spPr>
          <a:xfrm rot="20003797">
            <a:off x="11761439" y="2454939"/>
            <a:ext cx="1455412" cy="443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4B56031-263F-4314-A761-897B277FD939}"/>
              </a:ext>
            </a:extLst>
          </p:cNvPr>
          <p:cNvSpPr/>
          <p:nvPr/>
        </p:nvSpPr>
        <p:spPr>
          <a:xfrm rot="20003797">
            <a:off x="11913839" y="2607339"/>
            <a:ext cx="1455412" cy="443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78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882516" y="-2876131"/>
            <a:ext cx="2526001" cy="11532823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5437725" y="92328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8357607" y="112556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034978-718C-44BA-9B2C-F3B5C1AF543B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301227D-A99A-4187-8E3E-C0E818E0495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744D84-9C41-4396-9CB5-CE8DB174E625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ED2D66-86D4-4EDA-A3B3-81C595D28D3C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BA7C0ED-8766-4F4A-A787-6D297C4631E1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66445B6-17CC-4989-B59F-08019574AB61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694860-1277-4D04-A59E-5E28E92731BA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E6CFBBE-7D48-4378-82BE-69857C627E06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11327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사다리꼴 62">
            <a:extLst>
              <a:ext uri="{FF2B5EF4-FFF2-40B4-BE49-F238E27FC236}">
                <a16:creationId xmlns:a16="http://schemas.microsoft.com/office/drawing/2014/main" id="{B8EC7C2D-8121-4715-AD84-C06036102424}"/>
              </a:ext>
            </a:extLst>
          </p:cNvPr>
          <p:cNvSpPr/>
          <p:nvPr/>
        </p:nvSpPr>
        <p:spPr>
          <a:xfrm rot="5400000" flipV="1">
            <a:off x="5252695" y="-2437331"/>
            <a:ext cx="2806926" cy="10743687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794380" y="-2887032"/>
            <a:ext cx="2669325" cy="11697950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4609647" y="92328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7408905" y="112556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164742-7707-4215-B98A-673F880E8059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E09D6D-2B69-4C5C-BF44-0398F7A0C3E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7BACD0-C6DA-449E-8FF2-C46547DCE493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E29D531-B19A-4CCA-9989-6425D37753B7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CC6AEA-0535-4D68-A6C7-15580828EA59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63AB17-38C1-43C3-B2EE-3FA0BC132888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0C10CD-2F95-4010-9623-BAF0C68463DD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5A44327-0CD0-462C-8336-D769478C693B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여우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8613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504A35-3122-4DDD-A48B-9D6E95F85DFF}"/>
              </a:ext>
            </a:extLst>
          </p:cNvPr>
          <p:cNvGrpSpPr/>
          <p:nvPr/>
        </p:nvGrpSpPr>
        <p:grpSpPr>
          <a:xfrm>
            <a:off x="4686337" y="2195508"/>
            <a:ext cx="3325164" cy="3321460"/>
            <a:chOff x="4686337" y="2195508"/>
            <a:chExt cx="3325164" cy="332146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8DA6EA5-47E7-4772-A4FD-F1870F35C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37" y="2195508"/>
              <a:ext cx="3325164" cy="33214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5C6234-A93A-4133-B048-F262A73A0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1377" y="2550153"/>
              <a:ext cx="2615082" cy="261216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D65CC22-7B75-46BB-9D47-BBA4F2C44421}"/>
                </a:ext>
              </a:extLst>
            </p:cNvPr>
            <p:cNvGrpSpPr/>
            <p:nvPr/>
          </p:nvGrpSpPr>
          <p:grpSpPr>
            <a:xfrm>
              <a:off x="5193497" y="2702103"/>
              <a:ext cx="2311122" cy="2308719"/>
              <a:chOff x="4940578" y="4885687"/>
              <a:chExt cx="2311122" cy="2308719"/>
            </a:xfrm>
            <a:solidFill>
              <a:schemeClr val="accent5"/>
            </a:solidFill>
          </p:grpSpPr>
          <p:sp>
            <p:nvSpPr>
              <p:cNvPr id="79" name="부분 원형 78">
                <a:extLst>
                  <a:ext uri="{FF2B5EF4-FFF2-40B4-BE49-F238E27FC236}">
                    <a16:creationId xmlns:a16="http://schemas.microsoft.com/office/drawing/2014/main" id="{A94DF947-D9AE-4A68-9E6E-77D37606A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1048142"/>
                  <a:gd name="adj2" fmla="val 1236313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부분 원형 82">
                <a:extLst>
                  <a:ext uri="{FF2B5EF4-FFF2-40B4-BE49-F238E27FC236}">
                    <a16:creationId xmlns:a16="http://schemas.microsoft.com/office/drawing/2014/main" id="{53D31666-6FA2-4EE1-8ACB-86EC27658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2837590"/>
                  <a:gd name="adj2" fmla="val 1432295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C7526945-D75D-4523-BC33-A1AF8C0EA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4632385"/>
                  <a:gd name="adj2" fmla="val 1607115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부분 원형 94">
                <a:extLst>
                  <a:ext uri="{FF2B5EF4-FFF2-40B4-BE49-F238E27FC236}">
                    <a16:creationId xmlns:a16="http://schemas.microsoft.com/office/drawing/2014/main" id="{23CAEE9E-742E-43F6-B020-3124088BB5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6508211"/>
                  <a:gd name="adj2" fmla="val 1778414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부분 원형 95">
                <a:extLst>
                  <a:ext uri="{FF2B5EF4-FFF2-40B4-BE49-F238E27FC236}">
                    <a16:creationId xmlns:a16="http://schemas.microsoft.com/office/drawing/2014/main" id="{1DAB8502-EA5E-4275-A5E8-20D4313B0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8098493"/>
                  <a:gd name="adj2" fmla="val 1963169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부분 원형 96">
                <a:extLst>
                  <a:ext uri="{FF2B5EF4-FFF2-40B4-BE49-F238E27FC236}">
                    <a16:creationId xmlns:a16="http://schemas.microsoft.com/office/drawing/2014/main" id="{A638BA5E-6ABB-4030-98FB-E4885B06E7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578" y="4885687"/>
                <a:ext cx="2310842" cy="2308268"/>
              </a:xfrm>
              <a:prstGeom prst="pie">
                <a:avLst>
                  <a:gd name="adj1" fmla="val 20147015"/>
                  <a:gd name="adj2" fmla="val 212974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부분 원형 103">
              <a:extLst>
                <a:ext uri="{FF2B5EF4-FFF2-40B4-BE49-F238E27FC236}">
                  <a16:creationId xmlns:a16="http://schemas.microsoft.com/office/drawing/2014/main" id="{297A0621-B8D2-4EF8-83E1-00C0F3335AE9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1048"/>
              <a:ext cx="2310842" cy="2529774"/>
            </a:xfrm>
            <a:prstGeom prst="pie">
              <a:avLst>
                <a:gd name="adj1" fmla="val 12837590"/>
                <a:gd name="adj2" fmla="val 1397783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부분 원형 104">
              <a:extLst>
                <a:ext uri="{FF2B5EF4-FFF2-40B4-BE49-F238E27FC236}">
                  <a16:creationId xmlns:a16="http://schemas.microsoft.com/office/drawing/2014/main" id="{D24FF45A-886F-4C2C-96C8-8D2637DBF07B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4405970"/>
                <a:gd name="adj2" fmla="val 15301029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부분 원형 105">
              <a:extLst>
                <a:ext uri="{FF2B5EF4-FFF2-40B4-BE49-F238E27FC236}">
                  <a16:creationId xmlns:a16="http://schemas.microsoft.com/office/drawing/2014/main" id="{144A95A2-C4D7-4787-8226-E62A13176AEA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5845062"/>
                <a:gd name="adj2" fmla="val 1712788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부분 원형 106">
              <a:extLst>
                <a:ext uri="{FF2B5EF4-FFF2-40B4-BE49-F238E27FC236}">
                  <a16:creationId xmlns:a16="http://schemas.microsoft.com/office/drawing/2014/main" id="{FAAFEA6F-F64C-475B-9133-4D368C8E2AEE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7551760"/>
                <a:gd name="adj2" fmla="val 1899779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부분 원형 107">
              <a:extLst>
                <a:ext uri="{FF2B5EF4-FFF2-40B4-BE49-F238E27FC236}">
                  <a16:creationId xmlns:a16="http://schemas.microsoft.com/office/drawing/2014/main" id="{38D86D47-05C3-4A75-95E7-C30655F49B77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497" y="2480597"/>
              <a:ext cx="2310842" cy="2529774"/>
            </a:xfrm>
            <a:prstGeom prst="pie">
              <a:avLst>
                <a:gd name="adj1" fmla="val 19504283"/>
                <a:gd name="adj2" fmla="val 207429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부분 원형 108">
              <a:extLst>
                <a:ext uri="{FF2B5EF4-FFF2-40B4-BE49-F238E27FC236}">
                  <a16:creationId xmlns:a16="http://schemas.microsoft.com/office/drawing/2014/main" id="{05FEC7BF-78B7-48E9-AFDA-BAE1E1DD4403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212110" y="2489505"/>
              <a:ext cx="2310842" cy="2529774"/>
            </a:xfrm>
            <a:prstGeom prst="pie">
              <a:avLst>
                <a:gd name="adj1" fmla="val 21093672"/>
                <a:gd name="adj2" fmla="val 820960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52B07E5-1629-444C-8E22-CAD5D2806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6786" y="2965098"/>
              <a:ext cx="1821491" cy="181946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120" y="800101"/>
            <a:ext cx="3334801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5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24" y="1828531"/>
            <a:ext cx="1579150" cy="1579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73C21B-B42E-4D38-B49A-1AD1EFB19833}"/>
              </a:ext>
            </a:extLst>
          </p:cNvPr>
          <p:cNvSpPr/>
          <p:nvPr/>
        </p:nvSpPr>
        <p:spPr>
          <a:xfrm>
            <a:off x="3832697" y="3429000"/>
            <a:ext cx="4837889" cy="72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신시내티에서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울펜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슈타인을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소집중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A9CDFBC-032D-4D5B-AE00-62F353F3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86050"/>
            <a:ext cx="7429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EE1C56B-CF68-4931-9865-E0135CBBF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7117"/>
            <a:ext cx="1485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3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0004310-A3AD-473E-A111-109FD6E63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" t="4701" r="78693" b="4483"/>
          <a:stretch/>
        </p:blipFill>
        <p:spPr>
          <a:xfrm>
            <a:off x="4483855" y="4745152"/>
            <a:ext cx="1436554" cy="14216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27256F-0DE7-40A9-A614-729663EF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55" y="4737737"/>
            <a:ext cx="1436554" cy="14291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76BCB4-D555-40F2-8EC2-467B7D1F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95908-4C56-468E-82C3-F9D55CA5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613942"/>
          </a:xfrm>
        </p:spPr>
        <p:txBody>
          <a:bodyPr>
            <a:normAutofit/>
          </a:bodyPr>
          <a:lstStyle/>
          <a:p>
            <a:r>
              <a:rPr lang="ko-KR" altLang="en-US" dirty="0"/>
              <a:t>타깃 유저 층 분석</a:t>
            </a:r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228632-CF8D-491F-9551-06BC3BD352EC}"/>
              </a:ext>
            </a:extLst>
          </p:cNvPr>
          <p:cNvSpPr/>
          <p:nvPr/>
        </p:nvSpPr>
        <p:spPr>
          <a:xfrm>
            <a:off x="0" y="6604083"/>
            <a:ext cx="1219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https://m.post.naver.com/viewer/postView.nhn?volumeNo=21068895&amp;memberNo=6457418&amp;searchKeyword=app%20ape%20%EA%B6%81%EC%88%98%EC%9D%98%20%EC%A0%84%EC%84%A4&amp;searchRank=2</a:t>
            </a:r>
            <a:endParaRPr 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840A6-AAF4-4845-812B-310453A57242}"/>
              </a:ext>
            </a:extLst>
          </p:cNvPr>
          <p:cNvSpPr/>
          <p:nvPr/>
        </p:nvSpPr>
        <p:spPr>
          <a:xfrm>
            <a:off x="929075" y="1727711"/>
            <a:ext cx="11012201" cy="230239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[APP APE] </a:t>
            </a:r>
            <a:r>
              <a:rPr lang="en-US" sz="1200" dirty="0">
                <a:solidFill>
                  <a:schemeClr val="bg1"/>
                </a:solidFill>
              </a:rPr>
              <a:t>‘</a:t>
            </a:r>
            <a:r>
              <a:rPr lang="ko-KR" altLang="en-US" sz="1200" b="1" dirty="0">
                <a:solidFill>
                  <a:schemeClr val="bg1"/>
                </a:solidFill>
              </a:rPr>
              <a:t>궁수의 전설</a:t>
            </a:r>
            <a:r>
              <a:rPr lang="en-US" altLang="ko-KR" sz="1200" dirty="0">
                <a:solidFill>
                  <a:schemeClr val="bg1"/>
                </a:solidFill>
              </a:rPr>
              <a:t>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자료 내용 요약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출처 페이지 최 하단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D59914-87FB-4C0E-BEF9-4529E14BCF11}"/>
              </a:ext>
            </a:extLst>
          </p:cNvPr>
          <p:cNvSpPr txBox="1">
            <a:spLocks/>
          </p:cNvSpPr>
          <p:nvPr/>
        </p:nvSpPr>
        <p:spPr>
          <a:xfrm>
            <a:off x="929076" y="1961264"/>
            <a:ext cx="5173846" cy="1385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플레이 타임</a:t>
            </a:r>
            <a:r>
              <a:rPr lang="en-US" altLang="ko-KR" b="1" dirty="0"/>
              <a:t> </a:t>
            </a:r>
            <a:r>
              <a:rPr lang="ko-KR" altLang="en-US" b="1" dirty="0"/>
              <a:t>별 라이트 유저가 </a:t>
            </a:r>
            <a:r>
              <a:rPr lang="en-US" altLang="ko-KR" b="1" dirty="0"/>
              <a:t>85%</a:t>
            </a:r>
          </a:p>
          <a:p>
            <a:pPr marL="0" indent="0">
              <a:buNone/>
            </a:pPr>
            <a:r>
              <a:rPr lang="ko-KR" altLang="en-US" b="1" dirty="0"/>
              <a:t>과금 별 </a:t>
            </a:r>
            <a:r>
              <a:rPr lang="ko-KR" altLang="en-US" b="1" dirty="0" err="1"/>
              <a:t>헤비</a:t>
            </a:r>
            <a:r>
              <a:rPr lang="ko-KR" altLang="en-US" b="1" dirty="0"/>
              <a:t> 유저 연령대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50</a:t>
            </a:r>
            <a:r>
              <a:rPr lang="ko-KR" altLang="en-US" b="1" dirty="0"/>
              <a:t>대 약 </a:t>
            </a:r>
            <a:r>
              <a:rPr lang="en-US" altLang="ko-KR" b="1" dirty="0"/>
              <a:t>50%, 10</a:t>
            </a:r>
            <a:r>
              <a:rPr lang="ko-KR" altLang="en-US" b="1" dirty="0"/>
              <a:t>대 </a:t>
            </a:r>
            <a:r>
              <a:rPr lang="en-US" altLang="ko-KR" b="1" dirty="0"/>
              <a:t>20</a:t>
            </a:r>
            <a:r>
              <a:rPr lang="ko-KR" altLang="en-US" b="1" dirty="0"/>
              <a:t>대가 각 </a:t>
            </a:r>
            <a:r>
              <a:rPr lang="en-US" altLang="ko-KR" b="1" dirty="0"/>
              <a:t>35% </a:t>
            </a:r>
            <a:r>
              <a:rPr lang="ko-KR" altLang="en-US" b="1" dirty="0"/>
              <a:t>정도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b="1" dirty="0"/>
              <a:t>10</a:t>
            </a:r>
            <a:r>
              <a:rPr lang="ko-KR" altLang="en-US" b="1" dirty="0"/>
              <a:t>대</a:t>
            </a:r>
            <a:r>
              <a:rPr lang="en-US" altLang="ko-KR" b="1" dirty="0"/>
              <a:t>, 20</a:t>
            </a:r>
            <a:r>
              <a:rPr lang="ko-KR" altLang="en-US" b="1" dirty="0"/>
              <a:t>대 와 </a:t>
            </a:r>
            <a:r>
              <a:rPr lang="en-US" altLang="ko-KR" b="1" dirty="0"/>
              <a:t>50</a:t>
            </a:r>
            <a:r>
              <a:rPr lang="ko-KR" altLang="en-US" b="1" dirty="0"/>
              <a:t>대 남성이 주 타깃 유저 층</a:t>
            </a:r>
            <a:r>
              <a:rPr lang="en-US" altLang="ko-KR" b="1" dirty="0"/>
              <a:t>.</a:t>
            </a:r>
            <a:endParaRPr lang="en-US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19974DD-993B-42AD-9854-E8D8CBCD7F4B}"/>
              </a:ext>
            </a:extLst>
          </p:cNvPr>
          <p:cNvSpPr txBox="1">
            <a:spLocks/>
          </p:cNvSpPr>
          <p:nvPr/>
        </p:nvSpPr>
        <p:spPr>
          <a:xfrm>
            <a:off x="6102921" y="1961264"/>
            <a:ext cx="5838355" cy="1385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DAU </a:t>
            </a:r>
            <a:r>
              <a:rPr lang="ko-KR" altLang="en-US" b="1" dirty="0"/>
              <a:t>최대 비율 연령대는 </a:t>
            </a:r>
            <a:r>
              <a:rPr lang="en-US" altLang="ko-KR" b="1" dirty="0"/>
              <a:t>10</a:t>
            </a:r>
            <a:r>
              <a:rPr lang="ko-KR" altLang="en-US" b="1" dirty="0"/>
              <a:t>대로 </a:t>
            </a:r>
            <a:r>
              <a:rPr lang="en-US" altLang="ko-KR" b="1" dirty="0"/>
              <a:t>29%</a:t>
            </a:r>
          </a:p>
          <a:p>
            <a:pPr marL="0" indent="0">
              <a:buNone/>
            </a:pPr>
            <a:r>
              <a:rPr lang="ko-KR" altLang="en-US" b="1" dirty="0"/>
              <a:t>월간 실행 회수 </a:t>
            </a:r>
            <a:r>
              <a:rPr lang="en-US" altLang="ko-KR" b="1" dirty="0"/>
              <a:t>10</a:t>
            </a:r>
            <a:r>
              <a:rPr lang="ko-KR" altLang="en-US" b="1" dirty="0"/>
              <a:t>회 미만의 라이트 유저가 전체 유저의 </a:t>
            </a:r>
            <a:r>
              <a:rPr lang="en-US" altLang="ko-KR" b="1" dirty="0"/>
              <a:t>85%</a:t>
            </a:r>
            <a:endParaRPr 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2297F-2AD7-45BF-B084-57953E528EA2}"/>
              </a:ext>
            </a:extLst>
          </p:cNvPr>
          <p:cNvSpPr/>
          <p:nvPr/>
        </p:nvSpPr>
        <p:spPr>
          <a:xfrm>
            <a:off x="925172" y="3494694"/>
            <a:ext cx="5165050" cy="31093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/>
              <a:t>한국 남성 유저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카테고리별 </a:t>
            </a:r>
            <a:r>
              <a:rPr lang="en-US" altLang="ko-KR" sz="1400" b="1" dirty="0"/>
              <a:t>MAU </a:t>
            </a:r>
            <a:r>
              <a:rPr lang="ko-KR" altLang="en-US" sz="1400" b="1" dirty="0"/>
              <a:t>비율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C849553-5333-41E1-AE5E-E142B10C4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639"/>
          <a:stretch/>
        </p:blipFill>
        <p:spPr>
          <a:xfrm>
            <a:off x="1035283" y="3982268"/>
            <a:ext cx="1830985" cy="6216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889C41-8BA2-45C0-BBC4-0D7C3FD3A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68" y="4737737"/>
            <a:ext cx="1437728" cy="14216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5AB09E8-3C39-4D5E-A519-728D583C30F6}"/>
              </a:ext>
            </a:extLst>
          </p:cNvPr>
          <p:cNvGrpSpPr/>
          <p:nvPr/>
        </p:nvGrpSpPr>
        <p:grpSpPr>
          <a:xfrm>
            <a:off x="6096000" y="3494695"/>
            <a:ext cx="5854153" cy="3109387"/>
            <a:chOff x="6096000" y="3494695"/>
            <a:chExt cx="5854153" cy="31093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A8E4C1-C2EF-43C1-904E-E7C1F76116FC}"/>
                </a:ext>
              </a:extLst>
            </p:cNvPr>
            <p:cNvSpPr/>
            <p:nvPr/>
          </p:nvSpPr>
          <p:spPr>
            <a:xfrm>
              <a:off x="6183049" y="3766396"/>
              <a:ext cx="5767104" cy="1448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모바일 플랫폼과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라이트 유저를 고려한 게임 설계</a:t>
              </a:r>
              <a:r>
                <a:rPr lang="en-US" altLang="ko-KR" sz="1200" dirty="0"/>
                <a:t>.</a:t>
              </a:r>
              <a:endParaRPr lang="en-US" altLang="ko-KR" sz="1200" dirty="0">
                <a:solidFill>
                  <a:prstClr val="black"/>
                </a:solidFill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200" dirty="0" err="1">
                  <a:solidFill>
                    <a:prstClr val="black"/>
                  </a:solidFill>
                </a:rPr>
                <a:t>쿠키런</a:t>
              </a:r>
              <a:r>
                <a:rPr lang="ko-KR" altLang="en-US" sz="1200" dirty="0">
                  <a:solidFill>
                    <a:prstClr val="black"/>
                  </a:solidFill>
                </a:rPr>
                <a:t> 등 런 게임 유행 시절을 겪었던 </a:t>
              </a:r>
              <a:r>
                <a:rPr lang="en-US" altLang="ko-KR" sz="1200" b="1" dirty="0">
                  <a:solidFill>
                    <a:srgbClr val="FF7C80"/>
                  </a:solidFill>
                </a:rPr>
                <a:t>10</a:t>
              </a:r>
              <a:r>
                <a:rPr lang="ko-KR" altLang="en-US" sz="1200" b="1" dirty="0">
                  <a:solidFill>
                    <a:srgbClr val="FF7C80"/>
                  </a:solidFill>
                </a:rPr>
                <a:t>대</a:t>
              </a:r>
              <a:r>
                <a:rPr lang="en-US" altLang="ko-KR" sz="1200" b="1" dirty="0">
                  <a:solidFill>
                    <a:srgbClr val="FF7C80"/>
                  </a:solidFill>
                </a:rPr>
                <a:t>, 20</a:t>
              </a:r>
              <a:r>
                <a:rPr lang="ko-KR" altLang="en-US" sz="1200" b="1" dirty="0">
                  <a:solidFill>
                    <a:srgbClr val="FF7C80"/>
                  </a:solidFill>
                </a:rPr>
                <a:t>대의 기존 경험</a:t>
              </a:r>
              <a:endParaRPr lang="en-US" altLang="ko-KR" sz="1200" b="1" dirty="0">
                <a:solidFill>
                  <a:srgbClr val="FF7C80"/>
                </a:solidFill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200" dirty="0"/>
                <a:t>현재 </a:t>
              </a:r>
              <a:r>
                <a:rPr lang="ko-KR" altLang="en-US" sz="1200" dirty="0" err="1"/>
                <a:t>트랜디한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장르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많은 이용자를 확보 하고 있는</a:t>
              </a:r>
              <a:r>
                <a:rPr lang="ko-KR" altLang="en-US" sz="1200" b="1" dirty="0">
                  <a:solidFill>
                    <a:srgbClr val="FF7C80"/>
                  </a:solidFill>
                </a:rPr>
                <a:t> 액션 장르의 게임</a:t>
              </a:r>
              <a:r>
                <a:rPr lang="en-US" altLang="ko-KR" sz="1200" b="1" dirty="0">
                  <a:solidFill>
                    <a:srgbClr val="FF7C80"/>
                  </a:solidFill>
                </a:rPr>
                <a:t>.</a:t>
              </a:r>
            </a:p>
            <a:p>
              <a:pPr lvl="0">
                <a:lnSpc>
                  <a:spcPct val="150000"/>
                </a:lnSpc>
              </a:pPr>
              <a:r>
                <a:rPr lang="ko-KR" altLang="en-US" sz="1200" dirty="0"/>
                <a:t>플레이가 복잡하지 않고</a:t>
              </a:r>
              <a:r>
                <a:rPr lang="en-US" altLang="ko-KR" sz="1200" dirty="0"/>
                <a:t>, </a:t>
              </a:r>
              <a:r>
                <a:rPr lang="ko-KR" altLang="en-US" sz="1200" b="1" dirty="0">
                  <a:solidFill>
                    <a:srgbClr val="FF7C80"/>
                  </a:solidFill>
                </a:rPr>
                <a:t>단순하고 직관적인 게임 스타일</a:t>
              </a:r>
              <a:endParaRPr lang="en-US" altLang="ko-KR" sz="1200" b="1" dirty="0">
                <a:solidFill>
                  <a:srgbClr val="FF7C80"/>
                </a:solidFill>
              </a:endParaRPr>
            </a:p>
            <a:p>
              <a:pPr lvl="0">
                <a:lnSpc>
                  <a:spcPct val="150000"/>
                </a:lnSpc>
              </a:pPr>
              <a:endParaRPr lang="en-US" altLang="ko-KR" sz="1200" dirty="0"/>
            </a:p>
          </p:txBody>
        </p:sp>
        <p:sp>
          <p:nvSpPr>
            <p:cNvPr id="25" name="내용 개체 틀 2">
              <a:extLst>
                <a:ext uri="{FF2B5EF4-FFF2-40B4-BE49-F238E27FC236}">
                  <a16:creationId xmlns:a16="http://schemas.microsoft.com/office/drawing/2014/main" id="{E60636B0-6FA6-4E04-9580-D9C089DE16E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494695"/>
              <a:ext cx="5839499" cy="31093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b="1" dirty="0"/>
                <a:t>좌측 액션 장르 게임의 정리</a:t>
              </a:r>
              <a:endParaRPr lang="en-US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7538B7C-25B8-405F-AA09-F502A412F2AD}"/>
                </a:ext>
              </a:extLst>
            </p:cNvPr>
            <p:cNvSpPr/>
            <p:nvPr/>
          </p:nvSpPr>
          <p:spPr>
            <a:xfrm>
              <a:off x="6183048" y="5243445"/>
              <a:ext cx="5758229" cy="1165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/>
                  </a:solidFill>
                </a:rPr>
                <a:t>그래서 어떻게 적용 하는가</a:t>
              </a:r>
              <a:r>
                <a:rPr lang="en-US" altLang="ko-KR" sz="2000" dirty="0">
                  <a:solidFill>
                    <a:prstClr val="black"/>
                  </a:solidFill>
                </a:rPr>
                <a:t>?</a:t>
              </a:r>
            </a:p>
            <a:p>
              <a:pPr lvl="0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/>
                  </a:solidFill>
                </a:rPr>
                <a:t>10~20</a:t>
              </a:r>
              <a:r>
                <a:rPr lang="ko-KR" altLang="en-US" sz="1400" dirty="0">
                  <a:solidFill>
                    <a:prstClr val="black"/>
                  </a:solidFill>
                </a:rPr>
                <a:t>대에게 익숙하면서도</a:t>
              </a:r>
              <a:r>
                <a:rPr lang="en-US" altLang="ko-KR" sz="1400" b="1" dirty="0"/>
                <a:t>,</a:t>
              </a:r>
              <a:r>
                <a:rPr lang="en-US" altLang="ko-KR" sz="1400" b="1" dirty="0">
                  <a:solidFill>
                    <a:srgbClr val="FF7C80"/>
                  </a:solidFill>
                </a:rPr>
                <a:t>  </a:t>
              </a:r>
              <a:r>
                <a:rPr lang="ko-KR" altLang="en-US" sz="1400" b="1" dirty="0">
                  <a:solidFill>
                    <a:srgbClr val="FF7C80"/>
                  </a:solidFill>
                </a:rPr>
                <a:t>전투와 액션으로 차별점</a:t>
              </a:r>
              <a:r>
                <a:rPr lang="ko-KR" altLang="en-US" sz="1400" dirty="0">
                  <a:solidFill>
                    <a:prstClr val="black"/>
                  </a:solidFill>
                </a:rPr>
                <a:t>을 가지는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</a:rPr>
                <a:t>직관적인 룰 설정</a:t>
              </a:r>
              <a:r>
                <a:rPr lang="en-US" altLang="ko-KR" sz="1400" dirty="0">
                  <a:solidFill>
                    <a:prstClr val="black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FF7C80"/>
                  </a:solidFill>
                </a:rPr>
                <a:t>적 처치와 장애물 극복을 목표</a:t>
              </a:r>
              <a:r>
                <a:rPr lang="ko-KR" altLang="en-US" sz="1400" dirty="0">
                  <a:solidFill>
                    <a:prstClr val="black"/>
                  </a:solidFill>
                </a:rPr>
                <a:t>로 단순하게</a:t>
              </a:r>
              <a:endParaRPr lang="en-US" altLang="ko-KR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9ECE1D2-C2E2-42FA-81BD-3598FF4C46A8}"/>
              </a:ext>
            </a:extLst>
          </p:cNvPr>
          <p:cNvSpPr txBox="1">
            <a:spLocks/>
          </p:cNvSpPr>
          <p:nvPr/>
        </p:nvSpPr>
        <p:spPr>
          <a:xfrm>
            <a:off x="1249855" y="6139641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배틀그라운드</a:t>
            </a:r>
            <a:endParaRPr lang="en-US" b="1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D7959D8-9277-4FBC-8998-67DA94D0A289}"/>
              </a:ext>
            </a:extLst>
          </p:cNvPr>
          <p:cNvSpPr txBox="1">
            <a:spLocks/>
          </p:cNvSpPr>
          <p:nvPr/>
        </p:nvSpPr>
        <p:spPr>
          <a:xfrm>
            <a:off x="2867442" y="6158288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브롤스타즈</a:t>
            </a:r>
            <a:endParaRPr lang="en-US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5E4EDE4-C458-431D-AA9F-EA30F8BB975F}"/>
              </a:ext>
            </a:extLst>
          </p:cNvPr>
          <p:cNvSpPr txBox="1">
            <a:spLocks/>
          </p:cNvSpPr>
          <p:nvPr/>
        </p:nvSpPr>
        <p:spPr>
          <a:xfrm>
            <a:off x="4482681" y="6157808"/>
            <a:ext cx="1437728" cy="364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궁수의 전설</a:t>
            </a:r>
            <a:endParaRPr lang="en-US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060C55-054A-46B9-AA7C-08512C6F7BFE}"/>
              </a:ext>
            </a:extLst>
          </p:cNvPr>
          <p:cNvCxnSpPr>
            <a:cxnSpLocks/>
            <a:stCxn id="20" idx="1"/>
            <a:endCxn id="17" idx="1"/>
          </p:cNvCxnSpPr>
          <p:nvPr/>
        </p:nvCxnSpPr>
        <p:spPr>
          <a:xfrm>
            <a:off x="1035283" y="4293088"/>
            <a:ext cx="214572" cy="20376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AE3D67B-F6ED-4C9D-907F-DE2DB47D6DE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66268" y="4293088"/>
            <a:ext cx="2858671" cy="442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73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CDE18D-8C04-4095-B050-EA782D7DB573}"/>
              </a:ext>
            </a:extLst>
          </p:cNvPr>
          <p:cNvGrpSpPr/>
          <p:nvPr/>
        </p:nvGrpSpPr>
        <p:grpSpPr>
          <a:xfrm>
            <a:off x="-414841" y="-4"/>
            <a:ext cx="12606841" cy="6253034"/>
            <a:chOff x="-414841" y="-4"/>
            <a:chExt cx="12606841" cy="625303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7A5C28D-D858-499B-991B-C9D48FBB6435}"/>
                </a:ext>
              </a:extLst>
            </p:cNvPr>
            <p:cNvSpPr/>
            <p:nvPr/>
          </p:nvSpPr>
          <p:spPr>
            <a:xfrm>
              <a:off x="0" y="42634"/>
              <a:ext cx="12192000" cy="40622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F1E9AEF-AE70-46D6-9DCD-DA5E53DF18D1}"/>
                </a:ext>
              </a:extLst>
            </p:cNvPr>
            <p:cNvSpPr/>
            <p:nvPr/>
          </p:nvSpPr>
          <p:spPr>
            <a:xfrm>
              <a:off x="490721" y="195034"/>
              <a:ext cx="11701279" cy="4917773"/>
            </a:xfrm>
            <a:prstGeom prst="ellipse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>
              <a:softEdge rad="660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E545AF-3418-4291-B5F3-26C8B3D6CF8D}"/>
                </a:ext>
              </a:extLst>
            </p:cNvPr>
            <p:cNvSpPr/>
            <p:nvPr/>
          </p:nvSpPr>
          <p:spPr>
            <a:xfrm flipV="1">
              <a:off x="-1" y="-4"/>
              <a:ext cx="12192001" cy="605790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0C3BF-8158-4E62-B7F8-FEA79E3D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788" y="1979968"/>
              <a:ext cx="1329025" cy="2123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74D04A-104A-4E73-BED0-D88EC262E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970061" y="1023326"/>
              <a:ext cx="1054871" cy="1053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6A2CEF-EC52-41EC-A681-025CF4DC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850" y="120195"/>
              <a:ext cx="1579150" cy="157915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B73C21B-B42E-4D38-B49A-1AD1EFB19833}"/>
                </a:ext>
              </a:extLst>
            </p:cNvPr>
            <p:cNvSpPr/>
            <p:nvPr/>
          </p:nvSpPr>
          <p:spPr>
            <a:xfrm>
              <a:off x="7506485" y="240080"/>
              <a:ext cx="3106364" cy="669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</a:rPr>
                <a:t>불러 </a:t>
              </a:r>
              <a:r>
                <a:rPr lang="ko-KR" altLang="en-US" sz="3200" dirty="0" err="1">
                  <a:solidFill>
                    <a:schemeClr val="tx1"/>
                  </a:solidFill>
                </a:rPr>
                <a:t>오는중</a:t>
              </a:r>
              <a:r>
                <a:rPr lang="en-US" altLang="ko-KR" sz="3200" dirty="0">
                  <a:solidFill>
                    <a:schemeClr val="tx1"/>
                  </a:solidFill>
                </a:rPr>
                <a:t>…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70AFC3-2B98-46C8-A21F-1CFE003E9D66}"/>
                </a:ext>
              </a:extLst>
            </p:cNvPr>
            <p:cNvSpPr/>
            <p:nvPr/>
          </p:nvSpPr>
          <p:spPr>
            <a:xfrm>
              <a:off x="292826" y="2119375"/>
              <a:ext cx="2409340" cy="3467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방어 파괴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928DF7-D849-49E1-A098-F79D4493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0222" flipH="1">
              <a:off x="7854472" y="1187701"/>
              <a:ext cx="792246" cy="76654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76D8D9-4669-4092-8ADF-B930F245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5427" flipH="1">
              <a:off x="9118414" y="2493250"/>
              <a:ext cx="614878" cy="6539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0F909C1-6EA2-4A94-920F-6DFE6F524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36027" y="2410592"/>
              <a:ext cx="181310" cy="2688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CF496F-CEE1-4B01-9FBA-4F05A3AB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4265" flipH="1">
              <a:off x="8549080" y="2880274"/>
              <a:ext cx="236491" cy="24703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880A591-A31A-43A3-91B2-F2D613AD4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3934" flipH="1">
              <a:off x="9124716" y="3272521"/>
              <a:ext cx="370504" cy="2652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FABE1C4-6412-4237-B03D-E57A5611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1802" flipH="1">
              <a:off x="8538635" y="3839123"/>
              <a:ext cx="145837" cy="21434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D5FEA40-22CA-4664-A3AE-1C3E3E9B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8588" flipH="1">
              <a:off x="8677108" y="3507929"/>
              <a:ext cx="271965" cy="35239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A68405-1C58-467C-9153-E40131EE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3879" y="1896994"/>
              <a:ext cx="788305" cy="61033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5E3C904-330F-4BE2-A63B-156D4EB8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02883" y="2153375"/>
              <a:ext cx="1523941" cy="19467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CB35811-D517-40A7-A7FE-D7F28678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00497">
              <a:off x="9871543" y="2661728"/>
              <a:ext cx="236490" cy="24703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C90AE3B-D778-47B1-8CBD-3637105D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96238">
              <a:off x="9891302" y="2393479"/>
              <a:ext cx="181310" cy="26883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ACA1417-B5F9-4EBB-A2B0-0EE41EBD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8511">
              <a:off x="9927365" y="3358764"/>
              <a:ext cx="271965" cy="35239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41C24D6-4747-4EB4-A71D-12F4A315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0886">
              <a:off x="10002308" y="3803627"/>
              <a:ext cx="145835" cy="214339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049088B-02BF-4DF5-B655-7C5C94075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58999">
              <a:off x="7183310" y="1736491"/>
              <a:ext cx="2475866" cy="281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5B92700-91DF-4803-AB3A-EF05FB42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777" y="1915083"/>
              <a:ext cx="1329025" cy="2123384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1AC4CA-0F24-4C42-B444-577F954F265C}"/>
                </a:ext>
              </a:extLst>
            </p:cNvPr>
            <p:cNvSpPr/>
            <p:nvPr/>
          </p:nvSpPr>
          <p:spPr>
            <a:xfrm>
              <a:off x="1942919" y="4109134"/>
              <a:ext cx="10226806" cy="1939755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454845F-BE3E-4B67-A70C-FFE1E4FB1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b="61266"/>
            <a:stretch/>
          </p:blipFill>
          <p:spPr>
            <a:xfrm>
              <a:off x="490722" y="3446815"/>
              <a:ext cx="1357537" cy="160463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AAC517-8212-4D68-AF1C-F7C4D1A83317}"/>
                </a:ext>
              </a:extLst>
            </p:cNvPr>
            <p:cNvSpPr/>
            <p:nvPr/>
          </p:nvSpPr>
          <p:spPr>
            <a:xfrm>
              <a:off x="2529294" y="4333880"/>
              <a:ext cx="9435727" cy="16143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F735BD-CDA9-4D33-9463-FCAE31FFECEA}"/>
                </a:ext>
              </a:extLst>
            </p:cNvPr>
            <p:cNvSpPr/>
            <p:nvPr/>
          </p:nvSpPr>
          <p:spPr>
            <a:xfrm>
              <a:off x="2529295" y="4327792"/>
              <a:ext cx="9511926" cy="161602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/>
                  </a:solidFill>
                </a:rPr>
                <a:t>방어 파괴 스킬은 갑옷을 입은 적의 방어를 무시하는 공격을 하지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</a:rPr>
                <a:t>갑옷을 둘둘 입은 놈들이 맘에 들지 않는다면 선택해봐</a:t>
              </a:r>
              <a:r>
                <a:rPr lang="en-US" altLang="ko-KR" dirty="0">
                  <a:solidFill>
                    <a:schemeClr val="tx1"/>
                  </a:solidFill>
                </a:rPr>
                <a:t>!</a:t>
              </a:r>
              <a:r>
                <a:rPr lang="ko-KR" altLang="en-US" dirty="0">
                  <a:solidFill>
                    <a:schemeClr val="tx1"/>
                  </a:solidFill>
                </a:rPr>
                <a:t> 이걸로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(</a:t>
              </a:r>
              <a:r>
                <a:rPr lang="ko-KR" altLang="en-US" strike="sngStrike" dirty="0">
                  <a:solidFill>
                    <a:schemeClr val="tx1"/>
                  </a:solidFill>
                </a:rPr>
                <a:t>다른 캐릭터 이름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)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도 한 방 때려줬으면 </a:t>
              </a:r>
              <a:r>
                <a:rPr lang="ko-KR" altLang="en-US" dirty="0" err="1">
                  <a:solidFill>
                    <a:schemeClr val="tx1"/>
                  </a:solidFill>
                </a:rPr>
                <a:t>좋겠어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98EFA6-C154-4CE0-AE70-26167F7C8202}"/>
                </a:ext>
              </a:extLst>
            </p:cNvPr>
            <p:cNvSpPr/>
            <p:nvPr/>
          </p:nvSpPr>
          <p:spPr>
            <a:xfrm>
              <a:off x="60222" y="5177748"/>
              <a:ext cx="2276274" cy="871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CE3B70-D3CD-460E-90F7-6C931380145A}"/>
                </a:ext>
              </a:extLst>
            </p:cNvPr>
            <p:cNvSpPr/>
            <p:nvPr/>
          </p:nvSpPr>
          <p:spPr>
            <a:xfrm>
              <a:off x="-414841" y="4935166"/>
              <a:ext cx="3020335" cy="131786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캐릭터 이름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332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A62C0-A24F-488F-A0AB-5B7724E1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BADEB-C0DA-4B3A-9EF9-FB19BC1A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AC1E1-DAEA-4857-9E68-C8765FD6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F5E41E-F5D8-47C3-8004-0F3843A1428C}"/>
              </a:ext>
            </a:extLst>
          </p:cNvPr>
          <p:cNvSpPr/>
          <p:nvPr/>
        </p:nvSpPr>
        <p:spPr>
          <a:xfrm>
            <a:off x="802935" y="4389192"/>
            <a:ext cx="11054762" cy="2361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B16ED-0947-49B3-818F-32E2903FE17D}"/>
              </a:ext>
            </a:extLst>
          </p:cNvPr>
          <p:cNvSpPr/>
          <p:nvPr/>
        </p:nvSpPr>
        <p:spPr>
          <a:xfrm>
            <a:off x="793313" y="1733778"/>
            <a:ext cx="11064386" cy="2539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61F73B-DFDB-4B37-AA3C-89398BC2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78716-5F97-435C-B549-C3F20A01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70157"/>
          </a:xfrm>
        </p:spPr>
        <p:txBody>
          <a:bodyPr/>
          <a:lstStyle/>
          <a:p>
            <a:r>
              <a:rPr lang="ko-KR" altLang="en-US" dirty="0"/>
              <a:t>모티브 게임 분석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C44E0-F452-4484-9097-DBED72176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3" r="33395" b="29971"/>
          <a:stretch/>
        </p:blipFill>
        <p:spPr>
          <a:xfrm>
            <a:off x="8839202" y="3757666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08CA41-2E0A-4D9A-B223-B4FD6E7FF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7" b="32399"/>
          <a:stretch/>
        </p:blipFill>
        <p:spPr>
          <a:xfrm>
            <a:off x="5937608" y="3757666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ì ê·ì¸ê¸°ê²ì &amp;lt;ííì§ë¬ëì¦&amp;gt; ì¹êµ¬ ë¬´ì íì¶ê°ë°©ë²">
            <a:extLst>
              <a:ext uri="{FF2B5EF4-FFF2-40B4-BE49-F238E27FC236}">
                <a16:creationId xmlns:a16="http://schemas.microsoft.com/office/drawing/2014/main" id="{EC5FFB9F-2CD3-4159-B2A7-07D9AB021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" r="745" b="2300"/>
          <a:stretch/>
        </p:blipFill>
        <p:spPr bwMode="auto">
          <a:xfrm>
            <a:off x="802936" y="1740681"/>
            <a:ext cx="4531523" cy="1595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DD51BB3-7638-41BE-B9EE-17EBB4E664F5}"/>
              </a:ext>
            </a:extLst>
          </p:cNvPr>
          <p:cNvSpPr txBox="1">
            <a:spLocks/>
          </p:cNvSpPr>
          <p:nvPr/>
        </p:nvSpPr>
        <p:spPr>
          <a:xfrm>
            <a:off x="793311" y="3336573"/>
            <a:ext cx="11064387" cy="149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2013~2015</a:t>
            </a:r>
            <a:r>
              <a:rPr lang="ko-KR" altLang="en-US" sz="1200" dirty="0"/>
              <a:t>년 까지 서비스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인디</a:t>
            </a:r>
            <a:r>
              <a:rPr lang="ko-KR" altLang="en-US" sz="1200" dirty="0"/>
              <a:t> 게임으로 출시 되었다가 </a:t>
            </a:r>
            <a:r>
              <a:rPr lang="en-US" altLang="ko-KR" sz="1200" dirty="0"/>
              <a:t> </a:t>
            </a:r>
            <a:r>
              <a:rPr lang="ko-KR" altLang="en-US" sz="1200" dirty="0"/>
              <a:t>게임성을 인정 받아  넥슨 → 카카오 퍼블리싱까지 이어졌음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9D04A3FB-27EF-4DE0-A855-DFF223B6F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97956"/>
              </p:ext>
            </p:extLst>
          </p:nvPr>
        </p:nvGraphicFramePr>
        <p:xfrm>
          <a:off x="5337314" y="1733778"/>
          <a:ext cx="6520387" cy="1607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747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4561640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등의 그래픽 요소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특유의 그림체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거부감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없고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전반적인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유저층에게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어필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신선한 방식의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간단한 조작과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빠른 속도로 긴장감에 대한 경험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캐릭터와 무기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다양한 캐릭터와 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플레이 경험이 개선되는 경험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등수 경쟁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서비스로 친구 목록에서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등수 경쟁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가능 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61254"/>
                  </a:ext>
                </a:extLst>
              </a:tr>
            </a:tbl>
          </a:graphicData>
        </a:graphic>
      </p:graphicFrame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7EEE0C7-6034-4D99-9731-7A22137ACBA5}"/>
              </a:ext>
            </a:extLst>
          </p:cNvPr>
          <p:cNvSpPr txBox="1">
            <a:spLocks/>
          </p:cNvSpPr>
          <p:nvPr/>
        </p:nvSpPr>
        <p:spPr>
          <a:xfrm>
            <a:off x="802936" y="3729016"/>
            <a:ext cx="10595751" cy="54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현재까지도 인터넷 커뮤니티 등지에서 해당 게임을 원하는 유저가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BDD4BCF-1240-478A-8E8D-BE4D6A465B49}"/>
              </a:ext>
            </a:extLst>
          </p:cNvPr>
          <p:cNvSpPr txBox="1">
            <a:spLocks/>
          </p:cNvSpPr>
          <p:nvPr/>
        </p:nvSpPr>
        <p:spPr>
          <a:xfrm>
            <a:off x="4483065" y="4661322"/>
            <a:ext cx="7374632" cy="208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진행 될 수록 빠른 속도로 난이도를 조절 하기 때문에 </a:t>
            </a:r>
            <a:r>
              <a:rPr lang="ko-KR" altLang="en-US" b="1" dirty="0">
                <a:solidFill>
                  <a:srgbClr val="FF7C80"/>
                </a:solidFill>
              </a:rPr>
              <a:t>피지컬 진입장벽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ko-KR" altLang="en-US" dirty="0"/>
              <a:t>좁은 모바일 화면에서 빠르게 움직이는 작은 장애물들에 집중하기 때문에 </a:t>
            </a:r>
            <a:r>
              <a:rPr lang="ko-KR" altLang="en-US" b="1" dirty="0">
                <a:solidFill>
                  <a:srgbClr val="FF7C80"/>
                </a:solidFill>
              </a:rPr>
              <a:t>높은 피로도</a:t>
            </a:r>
            <a:endParaRPr lang="en-US" altLang="ko-KR" b="1" dirty="0">
              <a:solidFill>
                <a:srgbClr val="FF7C80"/>
              </a:solidFill>
            </a:endParaRPr>
          </a:p>
          <a:p>
            <a:r>
              <a:rPr lang="ko-KR" altLang="en-US" dirty="0"/>
              <a:t>기존 게임의 비주얼 컨셉과 경험이 </a:t>
            </a:r>
            <a:r>
              <a:rPr lang="ko-KR" altLang="en-US" b="1" dirty="0">
                <a:solidFill>
                  <a:srgbClr val="FF7C80"/>
                </a:solidFill>
              </a:rPr>
              <a:t>캐주얼에 치중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</a:t>
            </a:r>
            <a:r>
              <a:rPr lang="ko-KR" altLang="en-US" dirty="0"/>
              <a:t>다양한 연령 성별 </a:t>
            </a:r>
            <a:r>
              <a:rPr lang="ko-KR" altLang="en-US" dirty="0" err="1"/>
              <a:t>타게팅한</a:t>
            </a:r>
            <a:r>
              <a:rPr lang="ko-KR" altLang="en-US" dirty="0"/>
              <a:t> 게임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sz="1000" dirty="0"/>
          </a:p>
        </p:txBody>
      </p:sp>
      <p:pic>
        <p:nvPicPr>
          <p:cNvPr id="30" name="Picture 10" descr="Image result for ì¿ í¤ë°">
            <a:extLst>
              <a:ext uri="{FF2B5EF4-FFF2-40B4-BE49-F238E27FC236}">
                <a16:creationId xmlns:a16="http://schemas.microsoft.com/office/drawing/2014/main" id="{533445D6-4D2F-4612-B694-E0F757AA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58" y="4697586"/>
            <a:ext cx="3660884" cy="20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2D9EE8-5A09-4E57-A05C-1AED43DE6431}"/>
              </a:ext>
            </a:extLst>
          </p:cNvPr>
          <p:cNvSpPr/>
          <p:nvPr/>
        </p:nvSpPr>
        <p:spPr>
          <a:xfrm rot="10800000" flipV="1">
            <a:off x="812557" y="4381579"/>
            <a:ext cx="11045137" cy="308393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러닝 장르와 모티브 게임에서 차별화 할 특징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D9EE8-5A09-4E57-A05C-1AED43DE6431}"/>
              </a:ext>
            </a:extLst>
          </p:cNvPr>
          <p:cNvSpPr/>
          <p:nvPr/>
        </p:nvSpPr>
        <p:spPr>
          <a:xfrm rot="10800000" flipV="1">
            <a:off x="793309" y="3096039"/>
            <a:ext cx="4541150" cy="247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판타지 </a:t>
            </a:r>
            <a:r>
              <a:rPr lang="ko-KR" altLang="en-US" sz="1200" b="1" dirty="0" err="1">
                <a:solidFill>
                  <a:schemeClr val="tx1"/>
                </a:solidFill>
              </a:rPr>
              <a:t>러너즈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5549" y="5872377"/>
            <a:ext cx="6925245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7C80"/>
                </a:solidFill>
              </a:rPr>
              <a:t>= </a:t>
            </a:r>
            <a:r>
              <a:rPr lang="ko-KR" altLang="en-US" b="1" dirty="0">
                <a:solidFill>
                  <a:srgbClr val="FF7C80"/>
                </a:solidFill>
              </a:rPr>
              <a:t>타겟 유저에게 집중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이전 게임들에서 벗어나 새로운 포지셔닝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  <a:r>
              <a:rPr lang="ko-KR" altLang="en-US" b="1" dirty="0">
                <a:solidFill>
                  <a:srgbClr val="FF7C80"/>
                </a:solidFill>
              </a:rPr>
              <a:t> 이를 위한 새로운 경험</a:t>
            </a:r>
            <a:endParaRPr lang="en-US" altLang="ko-KR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1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5E7B3-2A7A-498F-B011-227BB87B318F}"/>
              </a:ext>
            </a:extLst>
          </p:cNvPr>
          <p:cNvSpPr/>
          <p:nvPr/>
        </p:nvSpPr>
        <p:spPr>
          <a:xfrm>
            <a:off x="802935" y="4389192"/>
            <a:ext cx="11054762" cy="2361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1083CC-37E7-43CA-9DDA-17C92248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974C0-3587-4723-ACDD-A832BC2B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987980"/>
          </a:xfrm>
        </p:spPr>
        <p:txBody>
          <a:bodyPr/>
          <a:lstStyle/>
          <a:p>
            <a:r>
              <a:rPr lang="ko-KR" altLang="en-US" dirty="0"/>
              <a:t>다른 게임에서 차용 할 요소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ACAB77-CF72-48B1-97BD-2E2A5EE26EF7}"/>
              </a:ext>
            </a:extLst>
          </p:cNvPr>
          <p:cNvSpPr/>
          <p:nvPr/>
        </p:nvSpPr>
        <p:spPr>
          <a:xfrm>
            <a:off x="793310" y="1820129"/>
            <a:ext cx="11147967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1F3DAB1C-6AEE-45E3-94E8-DA18DDA2A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40610"/>
              </p:ext>
            </p:extLst>
          </p:nvPr>
        </p:nvGraphicFramePr>
        <p:xfrm>
          <a:off x="4293704" y="1830068"/>
          <a:ext cx="7647574" cy="1461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358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350216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9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편리한 한 손 조작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정지 시 자동 공격 하는 시스템으로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간단한 조작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능력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 중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무작위 능력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획득으로 플레이 경험 다양화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성장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무기와 특성 업그레이드로 점점 강해지는 캐릭터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</a:tbl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C99B1FD-BBC5-4967-9DDB-62E188F8ABA5}"/>
              </a:ext>
            </a:extLst>
          </p:cNvPr>
          <p:cNvSpPr txBox="1">
            <a:spLocks/>
          </p:cNvSpPr>
          <p:nvPr/>
        </p:nvSpPr>
        <p:spPr>
          <a:xfrm>
            <a:off x="4293702" y="3283959"/>
            <a:ext cx="7626679" cy="88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궁수의 전설은 간단한 조작과</a:t>
            </a:r>
            <a:r>
              <a:rPr lang="en-US" altLang="ko-KR" sz="1200" dirty="0"/>
              <a:t> </a:t>
            </a:r>
            <a:r>
              <a:rPr lang="ko-KR" altLang="en-US" sz="1200" dirty="0"/>
              <a:t>스테이지 진행 시 </a:t>
            </a:r>
            <a:r>
              <a:rPr lang="ko-KR" altLang="en-US" sz="1200" b="1" dirty="0">
                <a:solidFill>
                  <a:srgbClr val="FF7C80"/>
                </a:solidFill>
              </a:rPr>
              <a:t>무작위 능력이 쌓여 시너지 효과를 내는 플레이 재미</a:t>
            </a:r>
            <a:r>
              <a:rPr lang="ko-KR" altLang="en-US" sz="1200" dirty="0"/>
              <a:t>와 </a:t>
            </a:r>
            <a:r>
              <a:rPr lang="ko-KR" altLang="en-US" sz="1200" b="1" dirty="0">
                <a:solidFill>
                  <a:srgbClr val="FF7C80"/>
                </a:solidFill>
              </a:rPr>
              <a:t>무기와 특성을 업그레이드 하는 성장 시스템이 </a:t>
            </a:r>
            <a:r>
              <a:rPr lang="ko-KR" altLang="en-US" sz="1200" dirty="0"/>
              <a:t>특징이며 좋은 성적을 올리고 있다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F938C7-BBEB-4D8D-B886-384352CA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" t="4701" r="78693" b="-2719"/>
          <a:stretch/>
        </p:blipFill>
        <p:spPr>
          <a:xfrm>
            <a:off x="880404" y="2413196"/>
            <a:ext cx="1553646" cy="16595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613356-8062-42FF-8E92-F25A0A8A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8" t="47167" r="51302" b="-2719"/>
          <a:stretch/>
        </p:blipFill>
        <p:spPr>
          <a:xfrm>
            <a:off x="2506556" y="2504514"/>
            <a:ext cx="1635277" cy="824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A153DD-71B3-4ADA-9FC3-AAFD0F65F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5" t="47167" r="24695" b="-2719"/>
          <a:stretch/>
        </p:blipFill>
        <p:spPr>
          <a:xfrm>
            <a:off x="2521142" y="3093132"/>
            <a:ext cx="1635277" cy="824003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4465C26-6538-41D6-9562-C06C472BF898}"/>
              </a:ext>
            </a:extLst>
          </p:cNvPr>
          <p:cNvSpPr txBox="1">
            <a:spLocks/>
          </p:cNvSpPr>
          <p:nvPr/>
        </p:nvSpPr>
        <p:spPr>
          <a:xfrm>
            <a:off x="5336223" y="4713924"/>
            <a:ext cx="6521473" cy="205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왜 차용 하는 가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게임의 방향성이 유사</a:t>
            </a:r>
            <a:r>
              <a:rPr lang="en-US" altLang="ko-KR" sz="1400" b="1" dirty="0">
                <a:solidFill>
                  <a:srgbClr val="FF7C80"/>
                </a:solidFill>
              </a:rPr>
              <a:t>, </a:t>
            </a:r>
            <a:r>
              <a:rPr lang="ko-KR" altLang="en-US" sz="1400" dirty="0"/>
              <a:t>차용 했을 때 큰 위화감이 없을 것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포지션에서 경쟁력</a:t>
            </a:r>
            <a:r>
              <a:rPr lang="ko-KR" altLang="en-US" sz="1400" dirty="0"/>
              <a:t>으로</a:t>
            </a:r>
            <a:r>
              <a:rPr lang="ko-KR" altLang="en-US" sz="1400" b="1" dirty="0">
                <a:solidFill>
                  <a:srgbClr val="FF7C80"/>
                </a:solidFill>
              </a:rPr>
              <a:t> </a:t>
            </a:r>
            <a:r>
              <a:rPr lang="ko-KR" altLang="en-US" sz="1400" dirty="0"/>
              <a:t>삼기 위해</a:t>
            </a:r>
            <a:r>
              <a:rPr lang="en-US" altLang="ko-KR" sz="1400" dirty="0"/>
              <a:t>.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액션성을 강화 </a:t>
            </a:r>
            <a:r>
              <a:rPr lang="ko-KR" altLang="en-US" sz="1400" dirty="0"/>
              <a:t>하면서도 기존 경험으로 익숙하게</a:t>
            </a:r>
            <a:r>
              <a:rPr lang="en-US" altLang="ko-KR" sz="1400" dirty="0"/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A2BA8EF-494D-4D37-A2EF-6E7704805B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003549" y="4709594"/>
            <a:ext cx="2332674" cy="20282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6153FB-1775-47E9-B70F-29D4E7A55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28" y="5160590"/>
            <a:ext cx="1771839" cy="81851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F73479-E5CA-448F-B77B-D3029063CA6C}"/>
              </a:ext>
            </a:extLst>
          </p:cNvPr>
          <p:cNvSpPr/>
          <p:nvPr/>
        </p:nvSpPr>
        <p:spPr>
          <a:xfrm rot="10800000" flipV="1">
            <a:off x="802930" y="4368124"/>
            <a:ext cx="11054766" cy="34580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해당 게임에서 차용할  요소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무작위 특성 시스템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D8220CA-ADFB-4690-B067-1565569F8A9D}"/>
              </a:ext>
            </a:extLst>
          </p:cNvPr>
          <p:cNvSpPr txBox="1">
            <a:spLocks/>
          </p:cNvSpPr>
          <p:nvPr/>
        </p:nvSpPr>
        <p:spPr>
          <a:xfrm>
            <a:off x="770054" y="5979104"/>
            <a:ext cx="1802265" cy="2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/>
              <a:t>처음엔</a:t>
            </a:r>
            <a:r>
              <a:rPr lang="en-US" altLang="ko-KR" sz="1200" dirty="0"/>
              <a:t> </a:t>
            </a:r>
            <a:r>
              <a:rPr lang="ko-KR" altLang="en-US" sz="1200" dirty="0"/>
              <a:t>한 발 씩 쏨</a:t>
            </a:r>
            <a:r>
              <a:rPr lang="en-US" altLang="ko-KR" sz="1200" dirty="0"/>
              <a:t>.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0BE2881-25DF-407E-8836-D8857A557770}"/>
              </a:ext>
            </a:extLst>
          </p:cNvPr>
          <p:cNvSpPr/>
          <p:nvPr/>
        </p:nvSpPr>
        <p:spPr>
          <a:xfrm>
            <a:off x="2587468" y="4887296"/>
            <a:ext cx="428645" cy="12319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F42BC0B3-7515-4184-AE17-B984CF170D4E}"/>
              </a:ext>
            </a:extLst>
          </p:cNvPr>
          <p:cNvSpPr txBox="1">
            <a:spLocks/>
          </p:cNvSpPr>
          <p:nvPr/>
        </p:nvSpPr>
        <p:spPr>
          <a:xfrm>
            <a:off x="3033846" y="4749892"/>
            <a:ext cx="1461953" cy="1219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ln w="3175">
                  <a:noFill/>
                </a:ln>
                <a:solidFill>
                  <a:schemeClr val="bg1"/>
                </a:solidFill>
              </a:rPr>
              <a:t>특성을 획득하면 공격이 강화 됨</a:t>
            </a:r>
            <a:r>
              <a:rPr lang="en-US" altLang="ko-KR" sz="1600" b="1" dirty="0">
                <a:ln w="3175">
                  <a:noFill/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1980E3-5629-40DC-A74C-8497322B3ABA}"/>
              </a:ext>
            </a:extLst>
          </p:cNvPr>
          <p:cNvSpPr/>
          <p:nvPr/>
        </p:nvSpPr>
        <p:spPr>
          <a:xfrm>
            <a:off x="793311" y="1820129"/>
            <a:ext cx="3500392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C45D35E-A951-4356-94E8-25255B0F883C}"/>
              </a:ext>
            </a:extLst>
          </p:cNvPr>
          <p:cNvSpPr txBox="1">
            <a:spLocks/>
          </p:cNvSpPr>
          <p:nvPr/>
        </p:nvSpPr>
        <p:spPr>
          <a:xfrm>
            <a:off x="790230" y="1824021"/>
            <a:ext cx="3500393" cy="400641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궁수의 전설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630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397BBF5-75B2-4380-A369-799B592B2702}"/>
              </a:ext>
            </a:extLst>
          </p:cNvPr>
          <p:cNvSpPr txBox="1">
            <a:spLocks/>
          </p:cNvSpPr>
          <p:nvPr/>
        </p:nvSpPr>
        <p:spPr>
          <a:xfrm>
            <a:off x="602015" y="3427765"/>
            <a:ext cx="11336593" cy="11311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+mj-ea"/>
              </a:rPr>
              <a:t>모티브 게임 별 차용 점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차별화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포인트</a:t>
            </a:r>
            <a:r>
              <a:rPr lang="en-US" altLang="ko-KR" b="1" dirty="0">
                <a:latin typeface="+mj-ea"/>
              </a:rPr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       </a:t>
            </a:r>
            <a:r>
              <a:rPr lang="en-US" altLang="ko-KR" sz="1200" b="1" dirty="0">
                <a:solidFill>
                  <a:srgbClr val="FF7C80"/>
                </a:solidFill>
              </a:rPr>
              <a:t>	</a:t>
            </a:r>
            <a:r>
              <a:rPr lang="ko-KR" altLang="en-US" sz="1200" dirty="0"/>
              <a:t>판타지 러너</a:t>
            </a:r>
            <a:r>
              <a:rPr lang="en-US" altLang="ko-KR" sz="1200" dirty="0"/>
              <a:t>: </a:t>
            </a:r>
            <a:r>
              <a:rPr lang="ko-KR" altLang="en-US" sz="1200" dirty="0"/>
              <a:t>장애물과 몬스터를 점프와 공격을 통해 극복하며 </a:t>
            </a:r>
            <a:r>
              <a:rPr lang="ko-KR" altLang="en-US" sz="1200" b="1" dirty="0">
                <a:solidFill>
                  <a:srgbClr val="FF7C80"/>
                </a:solidFill>
              </a:rPr>
              <a:t>실패 하지 않으려고 하는 데서 오는 긴장감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r>
              <a:rPr lang="ko-KR" altLang="en-US" sz="1200" b="1" dirty="0"/>
              <a:t> </a:t>
            </a:r>
            <a:r>
              <a:rPr lang="ko-KR" altLang="en-US" sz="1200" dirty="0"/>
              <a:t>적 처치 시 </a:t>
            </a:r>
            <a:r>
              <a:rPr lang="ko-KR" altLang="en-US" sz="1200" dirty="0" err="1"/>
              <a:t>타격감</a:t>
            </a:r>
            <a:r>
              <a:rPr lang="en-US" altLang="ko-KR" sz="1200" dirty="0"/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	</a:t>
            </a:r>
            <a:r>
              <a:rPr lang="ko-KR" altLang="en-US" sz="1200" dirty="0"/>
              <a:t>궁수의 전설</a:t>
            </a:r>
            <a:r>
              <a:rPr lang="en-US" altLang="ko-KR" sz="1200" b="1" dirty="0"/>
              <a:t>:</a:t>
            </a:r>
            <a:r>
              <a:rPr lang="ko-KR" altLang="en-US" sz="1200" dirty="0"/>
              <a:t> 플레이 중에 획득하는 </a:t>
            </a:r>
            <a:r>
              <a:rPr lang="ko-KR" altLang="en-US" sz="1200" b="1" dirty="0">
                <a:solidFill>
                  <a:srgbClr val="FF7C80"/>
                </a:solidFill>
              </a:rPr>
              <a:t>특성이 쌓이며 시너지를</a:t>
            </a:r>
            <a:r>
              <a:rPr lang="ko-KR" altLang="en-US" sz="1200" dirty="0"/>
              <a:t> 내는 것을</a:t>
            </a:r>
            <a:r>
              <a:rPr lang="en-US" altLang="ko-KR" sz="1200" dirty="0"/>
              <a:t> </a:t>
            </a:r>
            <a:r>
              <a:rPr lang="ko-KR" altLang="en-US" sz="1200" dirty="0"/>
              <a:t>통해 </a:t>
            </a:r>
            <a:r>
              <a:rPr lang="en-US" altLang="ko-KR" sz="1200" dirty="0"/>
              <a:t> </a:t>
            </a:r>
            <a:r>
              <a:rPr lang="ko-KR" altLang="en-US" sz="1200" dirty="0"/>
              <a:t>플레이의 재미를 강화 하려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BD2D67-4691-4EC6-9CF0-D869595EA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5" y="2205638"/>
            <a:ext cx="11336593" cy="122028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전체 기획 의도 및 방향성</a:t>
            </a:r>
            <a:endParaRPr lang="en-US" altLang="ko-KR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조작의 단순함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조작의 종류를 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공격과 점프</a:t>
            </a:r>
            <a:r>
              <a:rPr lang="en-US" altLang="ko-KR" b="1" dirty="0">
                <a:solidFill>
                  <a:srgbClr val="FF7C80"/>
                </a:solidFill>
                <a:latin typeface="+mj-ea"/>
                <a:ea typeface="+mj-ea"/>
              </a:rPr>
              <a:t>, 2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가지로 축약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직관적으로 적은 공격하고 장애물은 뛰어 넘는다는 룰 적인 부분을 인지</a:t>
            </a:r>
            <a:endParaRPr lang="en-US" altLang="ko-KR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무작위 특성의 시너지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단순한 조작으로도 다양한 플레이 경험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694D0F-5A6F-4F77-A3BD-BB5FDFD2B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05150"/>
              </p:ext>
            </p:extLst>
          </p:nvPr>
        </p:nvGraphicFramePr>
        <p:xfrm>
          <a:off x="602016" y="1527664"/>
          <a:ext cx="11336593" cy="68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2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3049790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241210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3496478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랜더링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6B0AA1CC-D767-4A68-922B-BCBC80CD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3DE9D0-AF72-4705-9E79-45848337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81" y="4975340"/>
            <a:ext cx="948490" cy="1515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F8CF-614D-49F7-9AF4-825FEE22196D}"/>
              </a:ext>
            </a:extLst>
          </p:cNvPr>
          <p:cNvSpPr/>
          <p:nvPr/>
        </p:nvSpPr>
        <p:spPr>
          <a:xfrm>
            <a:off x="0" y="6460435"/>
            <a:ext cx="12192000" cy="3975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A1B581-8860-4529-8092-C2A9B162ECF1}"/>
              </a:ext>
            </a:extLst>
          </p:cNvPr>
          <p:cNvSpPr/>
          <p:nvPr/>
        </p:nvSpPr>
        <p:spPr>
          <a:xfrm>
            <a:off x="3737606" y="4715117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장애물을 뛰어 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3C1DF7-100F-43FF-A385-C781D4162741}"/>
              </a:ext>
            </a:extLst>
          </p:cNvPr>
          <p:cNvSpPr/>
          <p:nvPr/>
        </p:nvSpPr>
        <p:spPr>
          <a:xfrm>
            <a:off x="839132" y="5754757"/>
            <a:ext cx="854766" cy="720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JUMP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7204C1-2410-4989-915A-840FAE9F8BBC}"/>
              </a:ext>
            </a:extLst>
          </p:cNvPr>
          <p:cNvSpPr/>
          <p:nvPr/>
        </p:nvSpPr>
        <p:spPr>
          <a:xfrm>
            <a:off x="2168154" y="5732235"/>
            <a:ext cx="854766" cy="75072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Attack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45BBD8-72B5-4792-8222-FB47A11100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6386339" y="4730360"/>
            <a:ext cx="2051845" cy="17307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C8DDE-EA4D-4802-BB18-6B8A3950D604}"/>
              </a:ext>
            </a:extLst>
          </p:cNvPr>
          <p:cNvSpPr/>
          <p:nvPr/>
        </p:nvSpPr>
        <p:spPr>
          <a:xfrm>
            <a:off x="6386339" y="4723676"/>
            <a:ext cx="2051845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몬스터는 공격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F96D8A-5C5D-4BCF-84B1-FFB6740E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15" y="5144434"/>
            <a:ext cx="1330715" cy="1330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40AFDE-ED41-4029-9A3A-75221A703400}"/>
              </a:ext>
            </a:extLst>
          </p:cNvPr>
          <p:cNvSpPr/>
          <p:nvPr/>
        </p:nvSpPr>
        <p:spPr>
          <a:xfrm>
            <a:off x="1031245" y="4689721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유저는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가지 조작을 가지고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9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551AE-A1E8-4084-9831-27298D5A3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제안서 변경 사항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B5FE6F-96E3-496E-9FE4-4792C5087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9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0F683-A779-45C8-932C-7D9E0463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4969E-B9D0-48C6-83E9-5DE0E5DD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코어 룰</a:t>
            </a:r>
            <a:r>
              <a:rPr lang="en-US" altLang="ko-KR" dirty="0"/>
              <a:t>: </a:t>
            </a:r>
            <a:r>
              <a:rPr lang="ko-KR" altLang="en-US" dirty="0"/>
              <a:t>게임의 목표 →</a:t>
            </a:r>
            <a:r>
              <a:rPr lang="en-US" altLang="ko-KR" dirty="0"/>
              <a:t> </a:t>
            </a:r>
            <a:r>
              <a:rPr lang="ko-KR" altLang="en-US" dirty="0"/>
              <a:t>최대한 멀리 가기</a:t>
            </a:r>
            <a:r>
              <a:rPr lang="en-US" altLang="ko-KR" dirty="0"/>
              <a:t>. </a:t>
            </a:r>
            <a:r>
              <a:rPr lang="ko-KR" altLang="en-US" dirty="0"/>
              <a:t>조작 →</a:t>
            </a:r>
            <a:r>
              <a:rPr lang="en-US" altLang="ko-KR" dirty="0"/>
              <a:t> </a:t>
            </a:r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장애물은 점프로 피하고</a:t>
            </a:r>
            <a:r>
              <a:rPr lang="en-US" altLang="ko-KR" dirty="0"/>
              <a:t>, </a:t>
            </a:r>
            <a:r>
              <a:rPr lang="ko-KR" altLang="en-US" dirty="0" err="1"/>
              <a:t>몹은</a:t>
            </a:r>
            <a:r>
              <a:rPr lang="ko-KR" altLang="en-US" dirty="0"/>
              <a:t> 공격</a:t>
            </a:r>
            <a:r>
              <a:rPr lang="en-US" altLang="ko-KR" dirty="0"/>
              <a:t>. </a:t>
            </a:r>
            <a:r>
              <a:rPr lang="ko-KR" altLang="en-US" dirty="0"/>
              <a:t>몬스터</a:t>
            </a:r>
            <a:r>
              <a:rPr lang="en-US" altLang="ko-KR" dirty="0"/>
              <a:t> </a:t>
            </a:r>
            <a:r>
              <a:rPr lang="ko-KR" altLang="en-US" dirty="0"/>
              <a:t>때리면 밀려난다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캐릭터에 체력이 있다</a:t>
            </a:r>
            <a:r>
              <a:rPr lang="en-US" altLang="ko-KR" dirty="0"/>
              <a:t>. </a:t>
            </a:r>
            <a:r>
              <a:rPr lang="ko-KR" altLang="en-US" dirty="0" err="1"/>
              <a:t>쿠키런처럼</a:t>
            </a:r>
            <a:r>
              <a:rPr lang="ko-KR" altLang="en-US" dirty="0"/>
              <a:t> 지속적으로 닳고</a:t>
            </a:r>
            <a:r>
              <a:rPr lang="en-US" altLang="ko-KR" dirty="0"/>
              <a:t>, </a:t>
            </a:r>
            <a:r>
              <a:rPr lang="ko-KR" altLang="en-US" dirty="0" err="1"/>
              <a:t>몹과</a:t>
            </a:r>
            <a:r>
              <a:rPr lang="ko-KR" altLang="en-US" dirty="0"/>
              <a:t> 닿아도 체력이 깎인다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몹은</a:t>
            </a:r>
            <a:r>
              <a:rPr lang="ko-KR" altLang="en-US" dirty="0"/>
              <a:t> 상중하 로 높이를 나눴을 때</a:t>
            </a:r>
            <a:r>
              <a:rPr lang="en-US" altLang="ko-KR" dirty="0"/>
              <a:t> 2</a:t>
            </a:r>
            <a:r>
              <a:rPr lang="ko-KR" altLang="en-US" dirty="0"/>
              <a:t>단 점프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지상 순으로 위치를 배치함</a:t>
            </a:r>
            <a:r>
              <a:rPr lang="en-US" altLang="ko-KR" dirty="0"/>
              <a:t>. 3</a:t>
            </a:r>
            <a:r>
              <a:rPr lang="ko-KR" altLang="en-US" dirty="0"/>
              <a:t>방향에서 </a:t>
            </a:r>
            <a:r>
              <a:rPr lang="ko-KR" altLang="en-US" dirty="0" err="1"/>
              <a:t>몹이</a:t>
            </a:r>
            <a:r>
              <a:rPr lang="ko-KR" altLang="en-US" dirty="0"/>
              <a:t> 나오는 형태임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무작위 특성</a:t>
            </a:r>
            <a:r>
              <a:rPr lang="en-US" altLang="ko-KR" dirty="0"/>
              <a:t> </a:t>
            </a:r>
            <a:r>
              <a:rPr lang="ko-KR" altLang="en-US" dirty="0" err="1"/>
              <a:t>점프랑</a:t>
            </a:r>
            <a:r>
              <a:rPr lang="ko-KR" altLang="en-US" dirty="0"/>
              <a:t> 공격에 효과를 줘서 플레이 할 때 마다 다른 상황으로 게임이 진행 되게 하는 역할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무작위 특성으로 어떤 특성을 제작해야 되는지 불분명함</a:t>
            </a:r>
            <a:r>
              <a:rPr lang="en-US" altLang="ko-KR" dirty="0"/>
              <a:t>. </a:t>
            </a:r>
            <a:r>
              <a:rPr lang="ko-KR" altLang="en-US" dirty="0"/>
              <a:t>예시로 든 것 처럼 투사체가 가는 등의 부분은 분명히 존재하는데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룰을 보조 하는 룰</a:t>
            </a:r>
            <a:r>
              <a:rPr lang="en-US" altLang="ko-KR" dirty="0"/>
              <a:t>: </a:t>
            </a:r>
            <a:r>
              <a:rPr lang="ko-KR" altLang="en-US" dirty="0"/>
              <a:t>공격 당한 </a:t>
            </a:r>
            <a:r>
              <a:rPr lang="ko-KR" altLang="en-US" dirty="0" err="1"/>
              <a:t>몹은</a:t>
            </a:r>
            <a:r>
              <a:rPr lang="ko-KR" altLang="en-US" dirty="0"/>
              <a:t> </a:t>
            </a:r>
            <a:r>
              <a:rPr lang="ko-KR" altLang="en-US" dirty="0" err="1"/>
              <a:t>밀려나야함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몹이</a:t>
            </a:r>
            <a:r>
              <a:rPr lang="ko-KR" altLang="en-US" dirty="0"/>
              <a:t> 점점 캐릭터 앞으로 다가오고 공격 한 몬스터가 밀려나지 않으면 </a:t>
            </a:r>
            <a:r>
              <a:rPr lang="ko-KR" altLang="en-US" dirty="0" err="1"/>
              <a:t>원펀맨이</a:t>
            </a:r>
            <a:r>
              <a:rPr lang="ko-KR" altLang="en-US" dirty="0"/>
              <a:t> 아닌 이상 타이밍에 맞춰 공격하고도 데미지를 받아야함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마찬가지로 캐릭터가 몬스터에게 닿아서 데미지를 입더라도 몬스터가 </a:t>
            </a:r>
            <a:r>
              <a:rPr lang="ko-KR" altLang="en-US" dirty="0" err="1"/>
              <a:t>밀려나야함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캐릭터와 장비는 유저가 플레이에 조작 외 플레이 경험에 관여  하는 역할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 무작위 특성으로만 게임이 진행 되면</a:t>
            </a:r>
            <a:r>
              <a:rPr lang="en-US" altLang="ko-KR" dirty="0"/>
              <a:t> </a:t>
            </a:r>
            <a:r>
              <a:rPr lang="ko-KR" altLang="en-US" dirty="0"/>
              <a:t>난이도가 올라 갈 때 오직 </a:t>
            </a:r>
            <a:r>
              <a:rPr lang="en-US" altLang="ko-KR" dirty="0"/>
              <a:t>‘</a:t>
            </a:r>
            <a:r>
              <a:rPr lang="ko-KR" altLang="en-US" dirty="0"/>
              <a:t>어떤 무작위 특성을 가지고 있는가</a:t>
            </a:r>
            <a:r>
              <a:rPr lang="en-US" altLang="ko-KR" dirty="0"/>
              <a:t>?‘</a:t>
            </a:r>
            <a:r>
              <a:rPr lang="ko-KR" altLang="en-US" dirty="0"/>
              <a:t>에 초점이 맞춰지므로</a:t>
            </a:r>
            <a:r>
              <a:rPr lang="en-US" altLang="ko-KR" dirty="0"/>
              <a:t>, </a:t>
            </a:r>
            <a:r>
              <a:rPr lang="ko-KR" altLang="en-US" dirty="0" err="1"/>
              <a:t>밸런싱도</a:t>
            </a:r>
            <a:r>
              <a:rPr lang="ko-KR" altLang="en-US" dirty="0"/>
              <a:t> 좋은 경험도 불가능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캐릭터와 장비는 게임의 지속성에 관여하는 부분</a:t>
            </a:r>
            <a:r>
              <a:rPr lang="en-US" altLang="ko-KR" dirty="0"/>
              <a:t>. </a:t>
            </a:r>
            <a:r>
              <a:rPr lang="ko-KR" altLang="en-US" dirty="0"/>
              <a:t>게임의 재미와 핵심 경험에 관여해 꾸준히 플레이 하도록 만드는 동기</a:t>
            </a:r>
            <a:r>
              <a:rPr lang="en-US" altLang="ko-KR" dirty="0"/>
              <a:t>. </a:t>
            </a:r>
            <a:r>
              <a:rPr lang="ko-KR" altLang="en-US" dirty="0"/>
              <a:t>더 좋은 검</a:t>
            </a:r>
            <a:r>
              <a:rPr lang="en-US" altLang="ko-KR" dirty="0"/>
              <a:t>, </a:t>
            </a:r>
            <a:r>
              <a:rPr lang="ko-KR" altLang="en-US" dirty="0"/>
              <a:t>더 좋은 </a:t>
            </a:r>
            <a:r>
              <a:rPr lang="ko-KR" altLang="en-US" dirty="0" err="1"/>
              <a:t>방어구</a:t>
            </a:r>
            <a:r>
              <a:rPr lang="en-US" altLang="ko-KR" dirty="0"/>
              <a:t>…. </a:t>
            </a:r>
            <a:r>
              <a:rPr lang="ko-KR" altLang="en-US" dirty="0"/>
              <a:t>같은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캐릭터를 수집하는 요소를 만들기 위해 이어달리기 콘텐츠도 제작</a:t>
            </a:r>
            <a:r>
              <a:rPr lang="en-US" altLang="ko-KR" dirty="0"/>
              <a:t>. </a:t>
            </a:r>
            <a:r>
              <a:rPr lang="ko-KR" altLang="en-US" dirty="0"/>
              <a:t>이부분은 후순위</a:t>
            </a:r>
            <a:r>
              <a:rPr lang="en-US" altLang="ko-KR" dirty="0"/>
              <a:t>. </a:t>
            </a:r>
            <a:r>
              <a:rPr lang="ko-KR" altLang="en-US" dirty="0"/>
              <a:t>전체 룰 적인 부분에서 재미가 있는지를 먼저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플레이에서 재미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단순한 조작</a:t>
            </a:r>
            <a:r>
              <a:rPr lang="en-US" altLang="ko-KR" dirty="0"/>
              <a:t>: </a:t>
            </a:r>
            <a:r>
              <a:rPr lang="ko-KR" altLang="en-US" dirty="0"/>
              <a:t>낮은 진입장벽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무작위 특성</a:t>
            </a:r>
            <a:r>
              <a:rPr lang="en-US" altLang="ko-KR" dirty="0"/>
              <a:t>: </a:t>
            </a:r>
            <a:r>
              <a:rPr lang="ko-KR" altLang="en-US" dirty="0"/>
              <a:t>매 판 다른 경험</a:t>
            </a:r>
            <a:r>
              <a:rPr lang="en-US" altLang="ko-KR" dirty="0"/>
              <a:t>. -&gt; </a:t>
            </a:r>
            <a:r>
              <a:rPr lang="ko-KR" altLang="en-US" dirty="0"/>
              <a:t>근데 이건 </a:t>
            </a:r>
            <a:r>
              <a:rPr lang="ko-KR" altLang="en-US" dirty="0" err="1"/>
              <a:t>몹이</a:t>
            </a:r>
            <a:r>
              <a:rPr lang="ko-KR" altLang="en-US" dirty="0"/>
              <a:t> 랜덤으로 나오면 해결 되는 문제 아닌가</a:t>
            </a:r>
            <a:r>
              <a:rPr lang="en-US" altLang="ko-KR" dirty="0"/>
              <a:t>? </a:t>
            </a:r>
            <a:r>
              <a:rPr lang="ko-KR" altLang="en-US" dirty="0"/>
              <a:t>랜덤으로 나오게 했을 때 어떤 문제점이 있을까</a:t>
            </a:r>
            <a:r>
              <a:rPr lang="en-US" altLang="ko-KR" dirty="0"/>
              <a:t>? </a:t>
            </a:r>
            <a:r>
              <a:rPr lang="ko-KR" altLang="en-US" dirty="0"/>
              <a:t>무작위 특성이 게임에 꼭 필요할까</a:t>
            </a:r>
            <a:r>
              <a:rPr lang="en-US" altLang="ko-KR" dirty="0"/>
              <a:t>? </a:t>
            </a:r>
            <a:r>
              <a:rPr lang="ko-KR" altLang="en-US" dirty="0"/>
              <a:t>게임을 매판 다르게 해줄 다른 요소로 대체하거나 아예 </a:t>
            </a:r>
            <a:r>
              <a:rPr lang="ko-KR" altLang="en-US" dirty="0" err="1"/>
              <a:t>빼버리면</a:t>
            </a:r>
            <a:r>
              <a:rPr lang="ko-KR" altLang="en-US" dirty="0"/>
              <a:t> 안되나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성장 하는 재미</a:t>
            </a:r>
            <a:r>
              <a:rPr lang="en-US" altLang="ko-KR" dirty="0"/>
              <a:t>: </a:t>
            </a:r>
            <a:r>
              <a:rPr lang="ko-KR" altLang="en-US" dirty="0"/>
              <a:t>지속성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7259871"/>
      </p:ext>
    </p:extLst>
  </p:cSld>
  <p:clrMapOvr>
    <a:masterClrMapping/>
  </p:clrMapOvr>
</p:sld>
</file>

<file path=ppt/theme/theme1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3346</Words>
  <Application>Microsoft Office PowerPoint</Application>
  <PresentationFormat>와이드스크린</PresentationFormat>
  <Paragraphs>515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Wingdings</vt:lpstr>
      <vt:lpstr>본문</vt:lpstr>
      <vt:lpstr>표지</vt:lpstr>
      <vt:lpstr>모바일 게임    제안서</vt:lpstr>
      <vt:lpstr>목차</vt:lpstr>
      <vt:lpstr>게임 개요</vt:lpstr>
      <vt:lpstr>게임 개요</vt:lpstr>
      <vt:lpstr>게임 개요</vt:lpstr>
      <vt:lpstr>게임 개요</vt:lpstr>
      <vt:lpstr>제안 게임 공통 컨셉</vt:lpstr>
      <vt:lpstr>제안서 변경 사항</vt:lpstr>
      <vt:lpstr>현재</vt:lpstr>
      <vt:lpstr>문제점 1</vt:lpstr>
      <vt:lpstr>PowerPoint 프레젠테이션</vt:lpstr>
      <vt:lpstr>문제점 2</vt:lpstr>
      <vt:lpstr>1안: 돌격만 하는 RPG. 공격과 방어 만 하세요</vt:lpstr>
      <vt:lpstr>2안: 아예 런게임과 비슷한 방향으로.</vt:lpstr>
      <vt:lpstr>제안 게임 공통 컨셉</vt:lpstr>
      <vt:lpstr>PowerPoint 프레젠테이션</vt:lpstr>
      <vt:lpstr>제안 게임 공통 컨셉</vt:lpstr>
      <vt:lpstr>제안 게임 공통 컨셉</vt:lpstr>
      <vt:lpstr>제안 게임 공통 컨셉</vt:lpstr>
      <vt:lpstr>제안 게임 공통 컨셉</vt:lpstr>
      <vt:lpstr>닥치고 돌격     하는 전사</vt:lpstr>
      <vt:lpstr>게임 컨셉 제안: 1번안</vt:lpstr>
      <vt:lpstr>게임 컨셉 제안: 2번안</vt:lpstr>
      <vt:lpstr>게임 컨셉 제안: 2번안</vt:lpstr>
      <vt:lpstr>게임 컨셉 제안: 3번안</vt:lpstr>
      <vt:lpstr>컨셉 제안 종합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250</cp:revision>
  <dcterms:created xsi:type="dcterms:W3CDTF">2019-09-02T05:30:42Z</dcterms:created>
  <dcterms:modified xsi:type="dcterms:W3CDTF">2019-09-27T15:53:55Z</dcterms:modified>
</cp:coreProperties>
</file>